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7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8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9.xml" ContentType="application/vnd.openxmlformats-officedocument.presentationml.tag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30"/>
  </p:notesMasterIdLst>
  <p:handoutMasterIdLst>
    <p:handoutMasterId r:id="rId31"/>
  </p:handoutMasterIdLst>
  <p:sldIdLst>
    <p:sldId id="330" r:id="rId2"/>
    <p:sldId id="331" r:id="rId3"/>
    <p:sldId id="336" r:id="rId4"/>
    <p:sldId id="337" r:id="rId5"/>
    <p:sldId id="338" r:id="rId6"/>
    <p:sldId id="341" r:id="rId7"/>
    <p:sldId id="342" r:id="rId8"/>
    <p:sldId id="343" r:id="rId9"/>
    <p:sldId id="345" r:id="rId10"/>
    <p:sldId id="346" r:id="rId11"/>
    <p:sldId id="347" r:id="rId12"/>
    <p:sldId id="349" r:id="rId13"/>
    <p:sldId id="350" r:id="rId14"/>
    <p:sldId id="351" r:id="rId15"/>
    <p:sldId id="352" r:id="rId16"/>
    <p:sldId id="353" r:id="rId17"/>
    <p:sldId id="354" r:id="rId18"/>
    <p:sldId id="344" r:id="rId19"/>
    <p:sldId id="348" r:id="rId20"/>
    <p:sldId id="355" r:id="rId21"/>
    <p:sldId id="357" r:id="rId22"/>
    <p:sldId id="358" r:id="rId23"/>
    <p:sldId id="322" r:id="rId24"/>
    <p:sldId id="359" r:id="rId25"/>
    <p:sldId id="360" r:id="rId26"/>
    <p:sldId id="361" r:id="rId27"/>
    <p:sldId id="362" r:id="rId28"/>
    <p:sldId id="363" r:id="rId29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B5C"/>
    <a:srgbClr val="FF9900"/>
    <a:srgbClr val="16468F"/>
    <a:srgbClr val="00B4E6"/>
    <a:srgbClr val="FFFF00"/>
    <a:srgbClr val="F7A81B"/>
    <a:srgbClr val="06B4E6"/>
    <a:srgbClr val="FF9933"/>
    <a:srgbClr val="F3F9FF"/>
    <a:srgbClr val="FB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7866" autoAdjust="0"/>
  </p:normalViewPr>
  <p:slideViewPr>
    <p:cSldViewPr snapToGrid="0" showGuides="1">
      <p:cViewPr varScale="1">
        <p:scale>
          <a:sx n="82" d="100"/>
          <a:sy n="82" d="100"/>
        </p:scale>
        <p:origin x="120" y="750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64-4DA7-A097-BF704182C1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64-4DA7-A097-BF704182C1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364-4DA7-A097-BF704182C1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364-4DA7-A097-BF704182C18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364-4DA7-A097-BF704182C18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364-4DA7-A097-BF704182C18F}"/>
              </c:ext>
            </c:extLst>
          </c:dPt>
          <c:cat>
            <c:strRef>
              <c:f>Sheet1!$A$2:$A$7</c:f>
              <c:strCache>
                <c:ptCount val="6"/>
                <c:pt idx="0">
                  <c:v>ある</c:v>
                </c:pt>
                <c:pt idx="5">
                  <c:v>ない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</c:v>
                </c:pt>
                <c:pt idx="5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8D-43D9-9DB0-55AC10A06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5F-4B19-9693-A94EDD5DAB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5F-4B19-9693-A94EDD5DAB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5F-4B19-9693-A94EDD5DAB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5F-4B19-9693-A94EDD5DAB9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5F-4B19-9693-A94EDD5DAB9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5F-4B19-9693-A94EDD5DAB99}"/>
              </c:ext>
            </c:extLst>
          </c:dPt>
          <c:cat>
            <c:strRef>
              <c:f>Sheet1!$A$2:$A$7</c:f>
              <c:strCache>
                <c:ptCount val="6"/>
                <c:pt idx="0">
                  <c:v>ある</c:v>
                </c:pt>
                <c:pt idx="5">
                  <c:v>ない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55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8D-43D9-9DB0-55AC10A06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1742222005077"/>
          <c:y val="2.2969349975616647E-2"/>
          <c:w val="0.6562565737419469"/>
          <c:h val="0.954061300048766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C8-4D65-B039-D1B9483E2F5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C8-4D65-B039-D1B9483E2F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C8-4D65-B039-D1B9483E2F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DC8-4D65-B039-D1B9483E2F5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DC8-4D65-B039-D1B9483E2F5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DC8-4D65-B039-D1B9483E2F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DC8-4D65-B039-D1B9483E2F5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DC8-4D65-B039-D1B9483E2F5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DC8-4D65-B039-D1B9483E2F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DC8-4D65-B039-D1B9483E2F5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DC8-4D65-B039-D1B9483E2F54}"/>
              </c:ext>
            </c:extLst>
          </c:dPt>
          <c:cat>
            <c:strRef>
              <c:f>Sheet1!$A$2:$A$12</c:f>
              <c:strCache>
                <c:ptCount val="4"/>
                <c:pt idx="0">
                  <c:v>第 1 四半期</c:v>
                </c:pt>
                <c:pt idx="1">
                  <c:v>第 2 四半期</c:v>
                </c:pt>
                <c:pt idx="2">
                  <c:v>第 3 四半期</c:v>
                </c:pt>
                <c:pt idx="3">
                  <c:v>第 4 四半期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22</c:v>
                </c:pt>
                <c:pt idx="1">
                  <c:v>21</c:v>
                </c:pt>
                <c:pt idx="2">
                  <c:v>11</c:v>
                </c:pt>
                <c:pt idx="3">
                  <c:v>11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4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E4-48C8-A53B-851BAC5263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1742222005077"/>
          <c:y val="2.2969349975616647E-2"/>
          <c:w val="0.6562565737419469"/>
          <c:h val="0.954061300048766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11-42B9-966C-70498F6DE6E6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11-42B9-966C-70498F6DE6E6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11-42B9-966C-70498F6DE6E6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B11-42B9-966C-70498F6DE6E6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B11-42B9-966C-70498F6DE6E6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B11-42B9-966C-70498F6DE6E6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B11-42B9-966C-70498F6DE6E6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B11-42B9-966C-70498F6DE6E6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B11-42B9-966C-70498F6DE6E6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B11-42B9-966C-70498F6DE6E6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B11-42B9-966C-70498F6DE6E6}"/>
              </c:ext>
            </c:extLst>
          </c:dPt>
          <c:cat>
            <c:strRef>
              <c:f>Sheet1!$A$2:$A$12</c:f>
              <c:strCache>
                <c:ptCount val="4"/>
                <c:pt idx="0">
                  <c:v>第 1 四半期</c:v>
                </c:pt>
                <c:pt idx="1">
                  <c:v>第 2 四半期</c:v>
                </c:pt>
                <c:pt idx="2">
                  <c:v>第 3 四半期</c:v>
                </c:pt>
                <c:pt idx="3">
                  <c:v>第 4 四半期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17</c:v>
                </c:pt>
                <c:pt idx="1">
                  <c:v>14</c:v>
                </c:pt>
                <c:pt idx="2">
                  <c:v>12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4</c:v>
                </c:pt>
                <c:pt idx="7">
                  <c:v>1</c:v>
                </c:pt>
                <c:pt idx="8">
                  <c:v>0.2</c:v>
                </c:pt>
                <c:pt idx="9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E4-48C8-A53B-851BAC5263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1742222005077"/>
          <c:y val="2.2969349975616647E-2"/>
          <c:w val="0.6562565737419469"/>
          <c:h val="0.954061300048766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11-42B9-966C-70498F6DE6E6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11-42B9-966C-70498F6DE6E6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11-42B9-966C-70498F6DE6E6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B11-42B9-966C-70498F6DE6E6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B11-42B9-966C-70498F6DE6E6}"/>
              </c:ext>
            </c:extLst>
          </c:dPt>
          <c:cat>
            <c:strRef>
              <c:f>Sheet1!$A$2:$A$6</c:f>
              <c:strCache>
                <c:ptCount val="4"/>
                <c:pt idx="0">
                  <c:v>第 1 四半期</c:v>
                </c:pt>
                <c:pt idx="1">
                  <c:v>第 2 四半期</c:v>
                </c:pt>
                <c:pt idx="2">
                  <c:v>第 3 四半期</c:v>
                </c:pt>
                <c:pt idx="3">
                  <c:v>第 4 四半期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6</c:v>
                </c:pt>
                <c:pt idx="2">
                  <c:v>4</c:v>
                </c:pt>
                <c:pt idx="3">
                  <c:v>1</c:v>
                </c:pt>
                <c:pt idx="4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E4-48C8-A53B-851BAC5263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sz="2800" b="1" dirty="0">
                <a:solidFill>
                  <a:srgbClr val="1646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国際ロータリー会員数の推移</a:t>
            </a:r>
          </a:p>
        </c:rich>
      </c:tx>
      <c:layout>
        <c:manualLayout>
          <c:xMode val="edge"/>
          <c:yMode val="edge"/>
          <c:x val="0.12950450450450451"/>
          <c:y val="2.54939451880178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7.1376090657586724E-2"/>
          <c:y val="0.11445516729146907"/>
          <c:w val="0.91623652195502592"/>
          <c:h val="0.782693425272127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会員数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Sheet1!$A$2:$A$116</c:f>
              <c:numCache>
                <c:formatCode>General</c:formatCode>
                <c:ptCount val="115"/>
                <c:pt idx="0">
                  <c:v>1905</c:v>
                </c:pt>
                <c:pt idx="1">
                  <c:v>1908</c:v>
                </c:pt>
                <c:pt idx="2">
                  <c:v>1909</c:v>
                </c:pt>
                <c:pt idx="3">
                  <c:v>1910</c:v>
                </c:pt>
                <c:pt idx="4">
                  <c:v>1911</c:v>
                </c:pt>
                <c:pt idx="5">
                  <c:v>1912</c:v>
                </c:pt>
                <c:pt idx="6">
                  <c:v>1913</c:v>
                </c:pt>
                <c:pt idx="7">
                  <c:v>1914</c:v>
                </c:pt>
                <c:pt idx="8">
                  <c:v>1915</c:v>
                </c:pt>
                <c:pt idx="9">
                  <c:v>1916</c:v>
                </c:pt>
                <c:pt idx="10">
                  <c:v>1917</c:v>
                </c:pt>
                <c:pt idx="11">
                  <c:v>1918</c:v>
                </c:pt>
                <c:pt idx="12">
                  <c:v>1919</c:v>
                </c:pt>
                <c:pt idx="13">
                  <c:v>1920</c:v>
                </c:pt>
                <c:pt idx="14">
                  <c:v>1921</c:v>
                </c:pt>
                <c:pt idx="15">
                  <c:v>1922</c:v>
                </c:pt>
                <c:pt idx="16">
                  <c:v>1923</c:v>
                </c:pt>
                <c:pt idx="17">
                  <c:v>1924</c:v>
                </c:pt>
                <c:pt idx="18">
                  <c:v>1925</c:v>
                </c:pt>
                <c:pt idx="19">
                  <c:v>1926</c:v>
                </c:pt>
                <c:pt idx="20">
                  <c:v>1927</c:v>
                </c:pt>
                <c:pt idx="21">
                  <c:v>1928</c:v>
                </c:pt>
                <c:pt idx="22">
                  <c:v>1929</c:v>
                </c:pt>
                <c:pt idx="23">
                  <c:v>1930</c:v>
                </c:pt>
                <c:pt idx="24">
                  <c:v>1931</c:v>
                </c:pt>
                <c:pt idx="25">
                  <c:v>1932</c:v>
                </c:pt>
                <c:pt idx="26">
                  <c:v>1933</c:v>
                </c:pt>
                <c:pt idx="27">
                  <c:v>1934</c:v>
                </c:pt>
                <c:pt idx="28">
                  <c:v>1935</c:v>
                </c:pt>
                <c:pt idx="29">
                  <c:v>1936</c:v>
                </c:pt>
                <c:pt idx="30">
                  <c:v>1937</c:v>
                </c:pt>
                <c:pt idx="31">
                  <c:v>1938</c:v>
                </c:pt>
                <c:pt idx="32">
                  <c:v>1939</c:v>
                </c:pt>
                <c:pt idx="33">
                  <c:v>1940</c:v>
                </c:pt>
                <c:pt idx="34">
                  <c:v>1941</c:v>
                </c:pt>
                <c:pt idx="35">
                  <c:v>1942</c:v>
                </c:pt>
                <c:pt idx="36">
                  <c:v>1943</c:v>
                </c:pt>
                <c:pt idx="37">
                  <c:v>1944</c:v>
                </c:pt>
                <c:pt idx="38">
                  <c:v>1945</c:v>
                </c:pt>
                <c:pt idx="39">
                  <c:v>1946</c:v>
                </c:pt>
                <c:pt idx="40">
                  <c:v>1947</c:v>
                </c:pt>
                <c:pt idx="41">
                  <c:v>1948</c:v>
                </c:pt>
                <c:pt idx="42">
                  <c:v>1949</c:v>
                </c:pt>
                <c:pt idx="43">
                  <c:v>1950</c:v>
                </c:pt>
                <c:pt idx="44">
                  <c:v>1951</c:v>
                </c:pt>
                <c:pt idx="45">
                  <c:v>1952</c:v>
                </c:pt>
                <c:pt idx="46">
                  <c:v>1953</c:v>
                </c:pt>
                <c:pt idx="47">
                  <c:v>1954</c:v>
                </c:pt>
                <c:pt idx="48">
                  <c:v>1955</c:v>
                </c:pt>
                <c:pt idx="49">
                  <c:v>1956</c:v>
                </c:pt>
                <c:pt idx="50">
                  <c:v>1957</c:v>
                </c:pt>
                <c:pt idx="51">
                  <c:v>1958</c:v>
                </c:pt>
                <c:pt idx="52">
                  <c:v>1959</c:v>
                </c:pt>
                <c:pt idx="53">
                  <c:v>1960</c:v>
                </c:pt>
                <c:pt idx="54">
                  <c:v>1961</c:v>
                </c:pt>
                <c:pt idx="55">
                  <c:v>1962</c:v>
                </c:pt>
                <c:pt idx="56">
                  <c:v>1963</c:v>
                </c:pt>
                <c:pt idx="57">
                  <c:v>1964</c:v>
                </c:pt>
                <c:pt idx="58">
                  <c:v>1965</c:v>
                </c:pt>
                <c:pt idx="59">
                  <c:v>1966</c:v>
                </c:pt>
                <c:pt idx="60">
                  <c:v>1967</c:v>
                </c:pt>
                <c:pt idx="61">
                  <c:v>1968</c:v>
                </c:pt>
                <c:pt idx="62">
                  <c:v>1969</c:v>
                </c:pt>
                <c:pt idx="63">
                  <c:v>1970</c:v>
                </c:pt>
                <c:pt idx="64">
                  <c:v>1971</c:v>
                </c:pt>
                <c:pt idx="65">
                  <c:v>1972</c:v>
                </c:pt>
                <c:pt idx="66">
                  <c:v>1973</c:v>
                </c:pt>
                <c:pt idx="67">
                  <c:v>1974</c:v>
                </c:pt>
                <c:pt idx="68">
                  <c:v>1975</c:v>
                </c:pt>
                <c:pt idx="69">
                  <c:v>1976</c:v>
                </c:pt>
                <c:pt idx="70">
                  <c:v>1977</c:v>
                </c:pt>
                <c:pt idx="71">
                  <c:v>1978</c:v>
                </c:pt>
                <c:pt idx="72">
                  <c:v>1979</c:v>
                </c:pt>
                <c:pt idx="73">
                  <c:v>1980</c:v>
                </c:pt>
                <c:pt idx="74">
                  <c:v>1981</c:v>
                </c:pt>
                <c:pt idx="75">
                  <c:v>1982</c:v>
                </c:pt>
                <c:pt idx="76">
                  <c:v>1983</c:v>
                </c:pt>
                <c:pt idx="77">
                  <c:v>1984</c:v>
                </c:pt>
                <c:pt idx="78">
                  <c:v>1985</c:v>
                </c:pt>
                <c:pt idx="79">
                  <c:v>1986</c:v>
                </c:pt>
                <c:pt idx="80">
                  <c:v>1987</c:v>
                </c:pt>
                <c:pt idx="81">
                  <c:v>1988</c:v>
                </c:pt>
                <c:pt idx="82">
                  <c:v>1989</c:v>
                </c:pt>
                <c:pt idx="83">
                  <c:v>1990</c:v>
                </c:pt>
                <c:pt idx="84">
                  <c:v>1991</c:v>
                </c:pt>
                <c:pt idx="85">
                  <c:v>1992</c:v>
                </c:pt>
                <c:pt idx="86">
                  <c:v>1993</c:v>
                </c:pt>
                <c:pt idx="87">
                  <c:v>1994</c:v>
                </c:pt>
                <c:pt idx="88">
                  <c:v>1995</c:v>
                </c:pt>
                <c:pt idx="89">
                  <c:v>1996</c:v>
                </c:pt>
                <c:pt idx="90">
                  <c:v>1997</c:v>
                </c:pt>
                <c:pt idx="91">
                  <c:v>1998</c:v>
                </c:pt>
                <c:pt idx="92">
                  <c:v>1999</c:v>
                </c:pt>
                <c:pt idx="93">
                  <c:v>2000</c:v>
                </c:pt>
                <c:pt idx="94">
                  <c:v>2001</c:v>
                </c:pt>
                <c:pt idx="95">
                  <c:v>2002</c:v>
                </c:pt>
                <c:pt idx="96">
                  <c:v>2003</c:v>
                </c:pt>
                <c:pt idx="97">
                  <c:v>2004</c:v>
                </c:pt>
                <c:pt idx="98">
                  <c:v>2005</c:v>
                </c:pt>
                <c:pt idx="99">
                  <c:v>2006</c:v>
                </c:pt>
                <c:pt idx="100">
                  <c:v>2007</c:v>
                </c:pt>
                <c:pt idx="101">
                  <c:v>2008</c:v>
                </c:pt>
                <c:pt idx="102">
                  <c:v>2009</c:v>
                </c:pt>
                <c:pt idx="103">
                  <c:v>2010</c:v>
                </c:pt>
                <c:pt idx="104">
                  <c:v>2011</c:v>
                </c:pt>
                <c:pt idx="105">
                  <c:v>2012</c:v>
                </c:pt>
                <c:pt idx="106">
                  <c:v>2013</c:v>
                </c:pt>
                <c:pt idx="107">
                  <c:v>2014</c:v>
                </c:pt>
                <c:pt idx="108">
                  <c:v>2015</c:v>
                </c:pt>
                <c:pt idx="109">
                  <c:v>2016</c:v>
                </c:pt>
                <c:pt idx="110">
                  <c:v>2017</c:v>
                </c:pt>
                <c:pt idx="111">
                  <c:v>2018</c:v>
                </c:pt>
                <c:pt idx="112">
                  <c:v>2019</c:v>
                </c:pt>
                <c:pt idx="113">
                  <c:v>2020</c:v>
                </c:pt>
                <c:pt idx="114">
                  <c:v>2021</c:v>
                </c:pt>
              </c:numCache>
            </c:numRef>
          </c:cat>
          <c:val>
            <c:numRef>
              <c:f>Sheet1!$B$2:$B$116</c:f>
              <c:numCache>
                <c:formatCode>General</c:formatCode>
                <c:ptCount val="115"/>
                <c:pt idx="0">
                  <c:v>4</c:v>
                </c:pt>
                <c:pt idx="1">
                  <c:v>200</c:v>
                </c:pt>
                <c:pt idx="2">
                  <c:v>510</c:v>
                </c:pt>
                <c:pt idx="3">
                  <c:v>1085</c:v>
                </c:pt>
                <c:pt idx="4">
                  <c:v>3750</c:v>
                </c:pt>
                <c:pt idx="5">
                  <c:v>5008</c:v>
                </c:pt>
                <c:pt idx="6">
                  <c:v>10000</c:v>
                </c:pt>
                <c:pt idx="7">
                  <c:v>15000</c:v>
                </c:pt>
                <c:pt idx="8">
                  <c:v>20700</c:v>
                </c:pt>
                <c:pt idx="9">
                  <c:v>27000</c:v>
                </c:pt>
                <c:pt idx="10">
                  <c:v>32600</c:v>
                </c:pt>
                <c:pt idx="11">
                  <c:v>38800</c:v>
                </c:pt>
                <c:pt idx="12">
                  <c:v>45000</c:v>
                </c:pt>
                <c:pt idx="13">
                  <c:v>56800</c:v>
                </c:pt>
                <c:pt idx="14">
                  <c:v>70000</c:v>
                </c:pt>
                <c:pt idx="15">
                  <c:v>83150</c:v>
                </c:pt>
                <c:pt idx="16">
                  <c:v>92800</c:v>
                </c:pt>
                <c:pt idx="17">
                  <c:v>102000</c:v>
                </c:pt>
                <c:pt idx="18">
                  <c:v>108000</c:v>
                </c:pt>
                <c:pt idx="19">
                  <c:v>120000</c:v>
                </c:pt>
                <c:pt idx="20">
                  <c:v>129000</c:v>
                </c:pt>
                <c:pt idx="21">
                  <c:v>137000</c:v>
                </c:pt>
                <c:pt idx="22">
                  <c:v>144500</c:v>
                </c:pt>
                <c:pt idx="23">
                  <c:v>153000</c:v>
                </c:pt>
                <c:pt idx="24">
                  <c:v>157000</c:v>
                </c:pt>
                <c:pt idx="25">
                  <c:v>155000</c:v>
                </c:pt>
                <c:pt idx="26">
                  <c:v>146322</c:v>
                </c:pt>
                <c:pt idx="27">
                  <c:v>150000</c:v>
                </c:pt>
                <c:pt idx="28">
                  <c:v>162406</c:v>
                </c:pt>
                <c:pt idx="29">
                  <c:v>170000</c:v>
                </c:pt>
                <c:pt idx="30">
                  <c:v>183000</c:v>
                </c:pt>
                <c:pt idx="31">
                  <c:v>200998</c:v>
                </c:pt>
                <c:pt idx="32">
                  <c:v>209887</c:v>
                </c:pt>
                <c:pt idx="33">
                  <c:v>213791</c:v>
                </c:pt>
                <c:pt idx="34">
                  <c:v>211416</c:v>
                </c:pt>
                <c:pt idx="35">
                  <c:v>208363</c:v>
                </c:pt>
                <c:pt idx="36">
                  <c:v>209689</c:v>
                </c:pt>
                <c:pt idx="37">
                  <c:v>227913</c:v>
                </c:pt>
                <c:pt idx="38">
                  <c:v>247212</c:v>
                </c:pt>
                <c:pt idx="39">
                  <c:v>279881</c:v>
                </c:pt>
                <c:pt idx="40">
                  <c:v>300529</c:v>
                </c:pt>
                <c:pt idx="41">
                  <c:v>318259</c:v>
                </c:pt>
                <c:pt idx="42">
                  <c:v>329342</c:v>
                </c:pt>
                <c:pt idx="43">
                  <c:v>341716</c:v>
                </c:pt>
                <c:pt idx="44">
                  <c:v>349867</c:v>
                </c:pt>
                <c:pt idx="45">
                  <c:v>361641</c:v>
                </c:pt>
                <c:pt idx="46">
                  <c:v>374855</c:v>
                </c:pt>
                <c:pt idx="47">
                  <c:v>392628</c:v>
                </c:pt>
                <c:pt idx="48">
                  <c:v>418933</c:v>
                </c:pt>
                <c:pt idx="49">
                  <c:v>433798</c:v>
                </c:pt>
                <c:pt idx="50">
                  <c:v>449758</c:v>
                </c:pt>
                <c:pt idx="51">
                  <c:v>464245</c:v>
                </c:pt>
                <c:pt idx="52">
                  <c:v>480569</c:v>
                </c:pt>
                <c:pt idx="53">
                  <c:v>498616</c:v>
                </c:pt>
                <c:pt idx="54">
                  <c:v>513059</c:v>
                </c:pt>
                <c:pt idx="55">
                  <c:v>528297</c:v>
                </c:pt>
                <c:pt idx="56">
                  <c:v>542432</c:v>
                </c:pt>
                <c:pt idx="57">
                  <c:v>558638</c:v>
                </c:pt>
                <c:pt idx="58">
                  <c:v>581436</c:v>
                </c:pt>
                <c:pt idx="59">
                  <c:v>599945</c:v>
                </c:pt>
                <c:pt idx="60">
                  <c:v>620827</c:v>
                </c:pt>
                <c:pt idx="61">
                  <c:v>639140</c:v>
                </c:pt>
                <c:pt idx="62">
                  <c:v>660259</c:v>
                </c:pt>
                <c:pt idx="63">
                  <c:v>682183</c:v>
                </c:pt>
                <c:pt idx="64">
                  <c:v>706372</c:v>
                </c:pt>
                <c:pt idx="65">
                  <c:v>725271</c:v>
                </c:pt>
                <c:pt idx="66">
                  <c:v>742493</c:v>
                </c:pt>
                <c:pt idx="67">
                  <c:v>761074</c:v>
                </c:pt>
                <c:pt idx="68">
                  <c:v>779373</c:v>
                </c:pt>
                <c:pt idx="69">
                  <c:v>796806</c:v>
                </c:pt>
                <c:pt idx="70">
                  <c:v>813704</c:v>
                </c:pt>
                <c:pt idx="71">
                  <c:v>834092</c:v>
                </c:pt>
                <c:pt idx="72">
                  <c:v>851547</c:v>
                </c:pt>
                <c:pt idx="73">
                  <c:v>875949</c:v>
                </c:pt>
                <c:pt idx="74">
                  <c:v>895740</c:v>
                </c:pt>
                <c:pt idx="75">
                  <c:v>907943</c:v>
                </c:pt>
                <c:pt idx="76">
                  <c:v>925571</c:v>
                </c:pt>
                <c:pt idx="77">
                  <c:v>961256</c:v>
                </c:pt>
                <c:pt idx="78">
                  <c:v>991047</c:v>
                </c:pt>
                <c:pt idx="79">
                  <c:v>1012033</c:v>
                </c:pt>
                <c:pt idx="80">
                  <c:v>1038747</c:v>
                </c:pt>
                <c:pt idx="81">
                  <c:v>1056888</c:v>
                </c:pt>
                <c:pt idx="82">
                  <c:v>1091056</c:v>
                </c:pt>
                <c:pt idx="83">
                  <c:v>1121230</c:v>
                </c:pt>
                <c:pt idx="84">
                  <c:v>1143333</c:v>
                </c:pt>
                <c:pt idx="85">
                  <c:v>1155810</c:v>
                </c:pt>
                <c:pt idx="86">
                  <c:v>1173558</c:v>
                </c:pt>
                <c:pt idx="87">
                  <c:v>1190102</c:v>
                </c:pt>
                <c:pt idx="88">
                  <c:v>1170936</c:v>
                </c:pt>
                <c:pt idx="89">
                  <c:v>1206112</c:v>
                </c:pt>
                <c:pt idx="90">
                  <c:v>1213748</c:v>
                </c:pt>
                <c:pt idx="91">
                  <c:v>1201595</c:v>
                </c:pt>
                <c:pt idx="92">
                  <c:v>1193461</c:v>
                </c:pt>
                <c:pt idx="93">
                  <c:v>1180550</c:v>
                </c:pt>
                <c:pt idx="94">
                  <c:v>1188492</c:v>
                </c:pt>
                <c:pt idx="95">
                  <c:v>1243431</c:v>
                </c:pt>
                <c:pt idx="96">
                  <c:v>1227545</c:v>
                </c:pt>
                <c:pt idx="97">
                  <c:v>1224297</c:v>
                </c:pt>
                <c:pt idx="98">
                  <c:v>1221812</c:v>
                </c:pt>
                <c:pt idx="99">
                  <c:v>1224168</c:v>
                </c:pt>
                <c:pt idx="100">
                  <c:v>1231483</c:v>
                </c:pt>
                <c:pt idx="101">
                  <c:v>1234527</c:v>
                </c:pt>
                <c:pt idx="102">
                  <c:v>1227563</c:v>
                </c:pt>
                <c:pt idx="103">
                  <c:v>1223413</c:v>
                </c:pt>
                <c:pt idx="104">
                  <c:v>1227189</c:v>
                </c:pt>
                <c:pt idx="105">
                  <c:v>1220115</c:v>
                </c:pt>
                <c:pt idx="106">
                  <c:v>1207102</c:v>
                </c:pt>
                <c:pt idx="107">
                  <c:v>1235536</c:v>
                </c:pt>
                <c:pt idx="108">
                  <c:v>1209491</c:v>
                </c:pt>
                <c:pt idx="109">
                  <c:v>1207906</c:v>
                </c:pt>
                <c:pt idx="110">
                  <c:v>1202605</c:v>
                </c:pt>
                <c:pt idx="111">
                  <c:v>1194785</c:v>
                </c:pt>
                <c:pt idx="112">
                  <c:v>1189271</c:v>
                </c:pt>
                <c:pt idx="113">
                  <c:v>1193852</c:v>
                </c:pt>
                <c:pt idx="114">
                  <c:v>1178107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13-4459-8CEC-1D80092E2A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36"/>
        <c:axId val="506311520"/>
        <c:axId val="506311848"/>
      </c:barChart>
      <c:catAx>
        <c:axId val="50631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06311848"/>
        <c:crosses val="autoZero"/>
        <c:auto val="0"/>
        <c:lblAlgn val="ctr"/>
        <c:lblOffset val="100"/>
        <c:tickMarkSkip val="1"/>
        <c:noMultiLvlLbl val="0"/>
      </c:catAx>
      <c:valAx>
        <c:axId val="506311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0631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76C5E929-BA83-4510-97CA-0A667AF334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F48F619-8639-4F06-80A9-09FFC095E3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30AF0-35E6-4723-88C0-F4CB9452CA1B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8BBD04E-B3EE-4D88-A875-EE0F20A476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1B5FDCE-3BDA-4796-89C5-07910EE524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52EFD-B956-47C6-9C63-8D52954681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7739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9684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0627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113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68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54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354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3396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4961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3385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5224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7300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7200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9629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2030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84BFC068-2072-4133-A012-A3FEA90ACCF4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AAE16D61-682D-498D-8F78-5338A8524D90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94ED62-F021-4EDC-AB97-DE0072E1E22E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52745-E5D5-4F9D-AADC-83020502CBF4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9088A8-ADAE-4366-906B-65C63C319ED1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059AF7-7BE2-4A4E-AAB5-1C6A2F01783A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AFBAFB-F867-48C3-B2FA-FA3F44CC8FD1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4A051B-B0FE-4DDC-A4A1-44031A49880F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96CF8C49-F1FE-4C2A-955D-248674C1558B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16" name="Group 45">
            <a:extLst>
              <a:ext uri="{FF2B5EF4-FFF2-40B4-BE49-F238E27FC236}">
                <a16:creationId xmlns:a16="http://schemas.microsoft.com/office/drawing/2014/main" id="{6F3B2FAF-2DF6-4D62-8555-DE886B896E57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17" name="Group 69">
              <a:extLst>
                <a:ext uri="{FF2B5EF4-FFF2-40B4-BE49-F238E27FC236}">
                  <a16:creationId xmlns:a16="http://schemas.microsoft.com/office/drawing/2014/main" id="{BB7FB7B8-7BCC-4788-9A3B-D27D0C59819A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20" name="Rectangle 72">
                <a:extLst>
                  <a:ext uri="{FF2B5EF4-FFF2-40B4-BE49-F238E27FC236}">
                    <a16:creationId xmlns:a16="http://schemas.microsoft.com/office/drawing/2014/main" id="{E5406B63-F043-47A7-8868-4C19FC17F941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21" name="Rectangle 73">
                <a:extLst>
                  <a:ext uri="{FF2B5EF4-FFF2-40B4-BE49-F238E27FC236}">
                    <a16:creationId xmlns:a16="http://schemas.microsoft.com/office/drawing/2014/main" id="{C1173AE2-9A5D-40CF-AFD4-AED93A94192F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22" name="Rectangle 74">
                <a:extLst>
                  <a:ext uri="{FF2B5EF4-FFF2-40B4-BE49-F238E27FC236}">
                    <a16:creationId xmlns:a16="http://schemas.microsoft.com/office/drawing/2014/main" id="{0C202A81-5AA4-44C0-B12D-7E982EF7CA18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23" name="Rectangle 75">
                <a:extLst>
                  <a:ext uri="{FF2B5EF4-FFF2-40B4-BE49-F238E27FC236}">
                    <a16:creationId xmlns:a16="http://schemas.microsoft.com/office/drawing/2014/main" id="{329483A6-7399-47BE-B350-D017FA32D029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24" name="Rectangle 76">
                <a:extLst>
                  <a:ext uri="{FF2B5EF4-FFF2-40B4-BE49-F238E27FC236}">
                    <a16:creationId xmlns:a16="http://schemas.microsoft.com/office/drawing/2014/main" id="{D3B72AFB-03D3-44BA-843D-A37DC89AFA1B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25" name="Rectangle 77">
                <a:extLst>
                  <a:ext uri="{FF2B5EF4-FFF2-40B4-BE49-F238E27FC236}">
                    <a16:creationId xmlns:a16="http://schemas.microsoft.com/office/drawing/2014/main" id="{BA2CD5BB-0A69-4706-9357-761C3697026D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26" name="Rectangle 78">
                <a:extLst>
                  <a:ext uri="{FF2B5EF4-FFF2-40B4-BE49-F238E27FC236}">
                    <a16:creationId xmlns:a16="http://schemas.microsoft.com/office/drawing/2014/main" id="{8A2237A3-A31D-4F70-B5DC-0D5F6EFFC855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27" name="Rectangle 79">
                <a:extLst>
                  <a:ext uri="{FF2B5EF4-FFF2-40B4-BE49-F238E27FC236}">
                    <a16:creationId xmlns:a16="http://schemas.microsoft.com/office/drawing/2014/main" id="{A03D6996-A420-4413-A9FD-FC03D10294AC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18" name="TextBox 70">
              <a:extLst>
                <a:ext uri="{FF2B5EF4-FFF2-40B4-BE49-F238E27FC236}">
                  <a16:creationId xmlns:a16="http://schemas.microsoft.com/office/drawing/2014/main" id="{8DC60119-4351-43DD-8DB2-62D270252428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19" name="TextBox 71">
              <a:extLst>
                <a:ext uri="{FF2B5EF4-FFF2-40B4-BE49-F238E27FC236}">
                  <a16:creationId xmlns:a16="http://schemas.microsoft.com/office/drawing/2014/main" id="{9EFB2382-2928-4A65-8753-1471D5C327C2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25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42" r:id="rId14"/>
    <p:sldLayoutId id="2147483667" r:id="rId15"/>
    <p:sldLayoutId id="2147483659" r:id="rId16"/>
    <p:sldLayoutId id="2147483679" r:id="rId17"/>
    <p:sldLayoutId id="2147483656" r:id="rId18"/>
    <p:sldLayoutId id="2147483674" r:id="rId19"/>
    <p:sldLayoutId id="214748365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5365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281601"/>
            <a:ext cx="12192000" cy="1424624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647110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6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公共イメージから会員増強へ</a:t>
            </a:r>
            <a:endParaRPr lang="en-US" sz="6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568548" y="5629860"/>
            <a:ext cx="7547841" cy="947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>
                <a:solidFill>
                  <a:schemeClr val="bg1"/>
                </a:solidFill>
              </a:rPr>
              <a:t>国際ロータリー第</a:t>
            </a:r>
            <a:r>
              <a:rPr lang="en-US" altLang="ja-JP" sz="2400" b="1" dirty="0">
                <a:solidFill>
                  <a:schemeClr val="bg1"/>
                </a:solidFill>
              </a:rPr>
              <a:t>2830</a:t>
            </a:r>
            <a:r>
              <a:rPr lang="ja-JP" altLang="en-US" sz="2400" b="1" dirty="0">
                <a:solidFill>
                  <a:schemeClr val="bg1"/>
                </a:solidFill>
              </a:rPr>
              <a:t>地区</a:t>
            </a:r>
            <a:endParaRPr lang="en-US" altLang="ja-JP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chemeClr val="bg1"/>
                </a:solidFill>
              </a:rPr>
              <a:t>公共イメージ部門アドバイザー　　今井　高志</a:t>
            </a:r>
            <a:r>
              <a:rPr lang="en-US" altLang="ja-JP" sz="2400" b="1" dirty="0">
                <a:solidFill>
                  <a:schemeClr val="bg1"/>
                </a:solidFill>
              </a:rPr>
              <a:t>PDG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33346D54-D98E-4542-A859-E5DB9E30D5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3452964"/>
              </p:ext>
            </p:extLst>
          </p:nvPr>
        </p:nvGraphicFramePr>
        <p:xfrm>
          <a:off x="1403146" y="686091"/>
          <a:ext cx="9138474" cy="593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1BEF15-7AF7-4D19-8F33-B96B1B941382}"/>
              </a:ext>
            </a:extLst>
          </p:cNvPr>
          <p:cNvSpPr txBox="1"/>
          <p:nvPr/>
        </p:nvSpPr>
        <p:spPr>
          <a:xfrm>
            <a:off x="4749622" y="3127172"/>
            <a:ext cx="218521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ロータリーに</a:t>
            </a:r>
            <a:endParaRPr kumimoji="1" lang="en-US" altLang="ja-JP" sz="2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期待すること</a:t>
            </a:r>
            <a:endParaRPr kumimoji="1" lang="en-US" altLang="ja-JP" sz="2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感じること</a:t>
            </a:r>
            <a:endParaRPr kumimoji="1" lang="en-US" altLang="ja-JP" sz="2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BD18F6-A420-48BC-89C9-724F0F6B4E94}"/>
              </a:ext>
            </a:extLst>
          </p:cNvPr>
          <p:cNvSpPr txBox="1"/>
          <p:nvPr/>
        </p:nvSpPr>
        <p:spPr>
          <a:xfrm>
            <a:off x="9018103" y="6170521"/>
            <a:ext cx="304703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認知度及びイメージ調査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2530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地区実施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ACA9F-97D2-4A43-A2A8-B647A754E994}"/>
              </a:ext>
            </a:extLst>
          </p:cNvPr>
          <p:cNvSpPr txBox="1"/>
          <p:nvPr/>
        </p:nvSpPr>
        <p:spPr>
          <a:xfrm>
            <a:off x="7883672" y="6432131"/>
            <a:ext cx="430832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（インターネット調査　</a:t>
            </a:r>
            <a:r>
              <a:rPr kumimoji="1" lang="en-US" altLang="ja-JP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2020.2</a:t>
            </a:r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サンプル 福島県在住 成人</a:t>
            </a:r>
            <a:r>
              <a:rPr kumimoji="1" lang="en-US" altLang="ja-JP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2,000</a:t>
            </a:r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DFC891-17D6-4C3E-994F-501E83FED199}"/>
              </a:ext>
            </a:extLst>
          </p:cNvPr>
          <p:cNvSpPr txBox="1"/>
          <p:nvPr/>
        </p:nvSpPr>
        <p:spPr>
          <a:xfrm>
            <a:off x="8579555" y="997096"/>
            <a:ext cx="272382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知名度向上や広報活動の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不足を指摘する声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6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(93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AD71734-373A-4EBC-8EA6-3D4DEE80E91A}"/>
              </a:ext>
            </a:extLst>
          </p:cNvPr>
          <p:cNvSpPr txBox="1"/>
          <p:nvPr/>
        </p:nvSpPr>
        <p:spPr>
          <a:xfrm>
            <a:off x="9179708" y="2429133"/>
            <a:ext cx="272382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高齢者･お金持ち･地元の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名士が所属している印象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4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(57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B431DE-9124-4688-AC67-7ED737EAA733}"/>
              </a:ext>
            </a:extLst>
          </p:cNvPr>
          <p:cNvSpPr txBox="1"/>
          <p:nvPr/>
        </p:nvSpPr>
        <p:spPr>
          <a:xfrm>
            <a:off x="9316252" y="3881225"/>
            <a:ext cx="16866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その他</a:t>
            </a:r>
            <a:r>
              <a:rPr kumimoji="1" lang="ja-JP" altLang="en-US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 </a:t>
            </a:r>
            <a:endParaRPr kumimoji="1" lang="en-US" altLang="ja-JP" sz="3200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1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(11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10C17A3-7DD7-4152-B2BE-AEC7C6129DFF}"/>
              </a:ext>
            </a:extLst>
          </p:cNvPr>
          <p:cNvSpPr txBox="1"/>
          <p:nvPr/>
        </p:nvSpPr>
        <p:spPr>
          <a:xfrm>
            <a:off x="1189068" y="3313656"/>
            <a:ext cx="309571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1646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分からない</a:t>
            </a:r>
            <a:r>
              <a:rPr kumimoji="1" lang="en-US" altLang="ja-JP" sz="2000" b="1" dirty="0">
                <a:solidFill>
                  <a:srgbClr val="1646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ja-JP" altLang="en-US" sz="2000" b="1" dirty="0">
                <a:solidFill>
                  <a:srgbClr val="1646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特に無しなど</a:t>
            </a:r>
            <a:endParaRPr kumimoji="1" lang="en-US" altLang="ja-JP" sz="2000" b="1" dirty="0">
              <a:solidFill>
                <a:srgbClr val="16468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16468F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       </a:t>
            </a:r>
            <a:r>
              <a:rPr kumimoji="1" lang="en-US" altLang="ja-JP" sz="3200" b="1" dirty="0">
                <a:solidFill>
                  <a:srgbClr val="16468F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79</a:t>
            </a:r>
            <a:r>
              <a:rPr kumimoji="1" lang="ja-JP" altLang="en-US" sz="2000" dirty="0">
                <a:solidFill>
                  <a:srgbClr val="16468F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solidFill>
                  <a:srgbClr val="16468F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 (1205</a:t>
            </a:r>
            <a:r>
              <a:rPr kumimoji="1" lang="ja-JP" altLang="en-US" sz="1400" b="1" dirty="0">
                <a:solidFill>
                  <a:srgbClr val="16468F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solidFill>
                  <a:srgbClr val="16468F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solidFill>
                <a:srgbClr val="16468F"/>
              </a:solidFill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8A69CD-78B4-4477-A4C3-F323B6674F91}"/>
              </a:ext>
            </a:extLst>
          </p:cNvPr>
          <p:cNvSpPr txBox="1"/>
          <p:nvPr/>
        </p:nvSpPr>
        <p:spPr>
          <a:xfrm>
            <a:off x="5842229" y="273352"/>
            <a:ext cx="295465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社会貢献・社会奉仕などに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対する期待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10</a:t>
            </a:r>
            <a:r>
              <a:rPr kumimoji="1" lang="ja-JP" altLang="en-US" sz="2000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(160</a:t>
            </a:r>
            <a:r>
              <a:rPr kumimoji="1" lang="ja-JP" altLang="en-US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solidFill>
                <a:schemeClr val="bg1"/>
              </a:solidFill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0F558AD-7A2B-4D3C-83E8-FE9D07C46AB9}"/>
              </a:ext>
            </a:extLst>
          </p:cNvPr>
          <p:cNvSpPr txBox="1"/>
          <p:nvPr/>
        </p:nvSpPr>
        <p:spPr>
          <a:xfrm>
            <a:off x="192002" y="420904"/>
            <a:ext cx="396775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5.</a:t>
            </a:r>
            <a:r>
              <a:rPr kumimoji="1" lang="ja-JP" altLang="en-US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ロータリーに</a:t>
            </a:r>
            <a:endParaRPr kumimoji="1" lang="en-US" altLang="ja-JP" sz="26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期待すること</a:t>
            </a:r>
            <a:r>
              <a:rPr kumimoji="1" lang="en-US" altLang="ja-JP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感じること</a:t>
            </a:r>
            <a:endParaRPr kumimoji="1" lang="en-US" altLang="ja-JP" sz="2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600" dirty="0"/>
              <a:t>調査対象者</a:t>
            </a:r>
            <a:r>
              <a:rPr kumimoji="1" lang="en-US" altLang="ja-JP" sz="1600" dirty="0"/>
              <a:t>1526</a:t>
            </a:r>
            <a:r>
              <a:rPr kumimoji="1" lang="ja-JP" altLang="en-US" sz="1600" dirty="0"/>
              <a:t>名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312FC82-F6EE-4422-829A-019CFC1B788D}"/>
              </a:ext>
            </a:extLst>
          </p:cNvPr>
          <p:cNvCxnSpPr>
            <a:cxnSpLocks/>
          </p:cNvCxnSpPr>
          <p:nvPr/>
        </p:nvCxnSpPr>
        <p:spPr>
          <a:xfrm flipH="1">
            <a:off x="7734300" y="1439146"/>
            <a:ext cx="942975" cy="2567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D37874D4-7964-417D-995F-607ACEE4F9D1}"/>
              </a:ext>
            </a:extLst>
          </p:cNvPr>
          <p:cNvCxnSpPr>
            <a:cxnSpLocks/>
          </p:cNvCxnSpPr>
          <p:nvPr/>
        </p:nvCxnSpPr>
        <p:spPr>
          <a:xfrm flipH="1" flipV="1">
            <a:off x="8444411" y="2487811"/>
            <a:ext cx="735297" cy="1532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61A19144-FEFB-4F41-8A4D-74FF885DADD9}"/>
              </a:ext>
            </a:extLst>
          </p:cNvPr>
          <p:cNvCxnSpPr>
            <a:cxnSpLocks/>
          </p:cNvCxnSpPr>
          <p:nvPr/>
        </p:nvCxnSpPr>
        <p:spPr>
          <a:xfrm flipH="1" flipV="1">
            <a:off x="8460741" y="2921683"/>
            <a:ext cx="855511" cy="1292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3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-30759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1001436" y="373832"/>
            <a:ext cx="10315575" cy="61103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ロータリークラブに期待することや感じている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ことでは</a:t>
            </a:r>
            <a:r>
              <a:rPr kumimoji="1"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本来の社会貢献活動をもっとやって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欲しいという声が一番多かったが、知名度が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低いという声</a:t>
            </a:r>
            <a:r>
              <a:rPr kumimoji="1"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もあり、やはり高齢者のお金持ち</a:t>
            </a:r>
            <a:endParaRPr kumimoji="1" lang="en-US" altLang="ja-JP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の集まりとみているようだ。</a:t>
            </a:r>
            <a:endParaRPr kumimoji="1" lang="en-US" altLang="ja-JP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そして残念なことに、一番多かったのが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「期待することがない」とか「分からない」が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なんと</a:t>
            </a:r>
            <a:r>
              <a:rPr kumimoji="1" lang="en-US" altLang="ja-JP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割近くを占めた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11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988875B-4D22-4487-A0F1-C1880202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19088"/>
            <a:ext cx="10563226" cy="992354"/>
          </a:xfrm>
        </p:spPr>
        <p:txBody>
          <a:bodyPr/>
          <a:lstStyle/>
          <a:p>
            <a:r>
              <a:rPr kumimoji="1" lang="ja-JP" altLang="en-US" b="1" dirty="0">
                <a:solidFill>
                  <a:srgbClr val="164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公共イメージを向上させるには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F9B6B-BC1D-4B1E-B7C5-9AFEF9EB40AE}"/>
              </a:ext>
            </a:extLst>
          </p:cNvPr>
          <p:cNvSpPr txBox="1">
            <a:spLocks/>
          </p:cNvSpPr>
          <p:nvPr/>
        </p:nvSpPr>
        <p:spPr>
          <a:xfrm>
            <a:off x="711993" y="2016894"/>
            <a:ext cx="10768013" cy="44553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地域において奉仕活動を積極的に行うこと</a:t>
            </a:r>
            <a:endParaRPr kumimoji="1" lang="en-US" altLang="ja-JP" sz="32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その奉仕活動を含めたロータリーをもっと広報すること</a:t>
            </a:r>
            <a:endParaRPr kumimoji="1" lang="en-US" altLang="ja-JP" sz="32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日頃からロータリアンとしての言動に気を付けること</a:t>
            </a:r>
            <a:endParaRPr kumimoji="1" lang="en-US" altLang="ja-JP" sz="32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2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ロータリアンとして地元の団体に所属して活躍すること</a:t>
            </a:r>
            <a:endParaRPr kumimoji="1" lang="en-US" altLang="ja-JP" sz="32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32B07A-65CB-4BCC-8869-053BED59A4FF}"/>
              </a:ext>
            </a:extLst>
          </p:cNvPr>
          <p:cNvSpPr/>
          <p:nvPr/>
        </p:nvSpPr>
        <p:spPr>
          <a:xfrm>
            <a:off x="11630025" y="161925"/>
            <a:ext cx="447675" cy="2762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32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104604-5C34-437F-8D60-0211EC5D86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ja-JP" altLang="en-US" dirty="0"/>
              <a:t>ポリオ根絶</a:t>
            </a:r>
            <a:endParaRPr kumimoji="1" lang="en-US" altLang="ja-JP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E29AEE7E-178D-47A4-BD3A-0BC3877013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 Black" panose="020B0A04020102020204" pitchFamily="34" charset="0"/>
              </a:rPr>
              <a:t>END</a:t>
            </a:r>
            <a:r>
              <a:rPr lang="ja-JP" altLang="en-US" dirty="0">
                <a:latin typeface="Arial Black" panose="020B0A04020102020204" pitchFamily="34" charset="0"/>
              </a:rPr>
              <a:t> </a:t>
            </a:r>
            <a:r>
              <a:rPr kumimoji="1" lang="en-US" altLang="ja-JP" dirty="0">
                <a:latin typeface="Arial Black" panose="020B0A04020102020204" pitchFamily="34" charset="0"/>
              </a:rPr>
              <a:t>POLIO</a:t>
            </a:r>
            <a:r>
              <a:rPr lang="ja-JP" altLang="en-US" dirty="0">
                <a:latin typeface="Arial Black" panose="020B0A04020102020204" pitchFamily="34" charset="0"/>
              </a:rPr>
              <a:t> </a:t>
            </a:r>
            <a:r>
              <a:rPr kumimoji="1" lang="en-US" altLang="ja-JP" dirty="0">
                <a:latin typeface="Arial Black" panose="020B0A04020102020204" pitchFamily="34" charset="0"/>
              </a:rPr>
              <a:t>NOW</a:t>
            </a:r>
            <a:endParaRPr kumimoji="1" lang="ja-JP" altLang="en-US" dirty="0">
              <a:latin typeface="Arial Black" panose="020B0A04020102020204" pitchFamily="34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E6E4DE4-757E-485C-9D6C-5C3D586F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B46D695C-2A70-4E7A-A4DC-E5024532AA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r="29132"/>
          <a:stretch>
            <a:fillRect/>
          </a:stretch>
        </p:blipFill>
        <p:spPr>
          <a:xfrm>
            <a:off x="6384120" y="243281"/>
            <a:ext cx="5584335" cy="6384022"/>
          </a:xfrm>
        </p:spPr>
      </p:pic>
    </p:spTree>
    <p:extLst>
      <p:ext uri="{BB962C8B-B14F-4D97-AF65-F5344CB8AC3E}">
        <p14:creationId xmlns:p14="http://schemas.microsoft.com/office/powerpoint/2010/main" val="264058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プレースホルダー 5">
            <a:extLst>
              <a:ext uri="{FF2B5EF4-FFF2-40B4-BE49-F238E27FC236}">
                <a16:creationId xmlns:a16="http://schemas.microsoft.com/office/drawing/2014/main" id="{9BF58771-75C3-4235-BB60-E044A082ABF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5945" r="25945"/>
          <a:stretch>
            <a:fillRect/>
          </a:stretch>
        </p:blipFill>
        <p:spPr>
          <a:xfrm>
            <a:off x="6375634" y="174972"/>
            <a:ext cx="5619988" cy="6424781"/>
          </a:xfrm>
          <a:prstGeom prst="rect">
            <a:avLst/>
          </a:prstGeom>
        </p:spPr>
      </p:pic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1CBD8D2-7555-4002-995F-DE7114CE6C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ja-JP" altLang="en-US" sz="4000" spc="-300" dirty="0"/>
              <a:t>ロータリー青少年交換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0722DD5-9A33-4DAE-BF2C-2C3EC9F1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字幕 3">
            <a:extLst>
              <a:ext uri="{FF2B5EF4-FFF2-40B4-BE49-F238E27FC236}">
                <a16:creationId xmlns:a16="http://schemas.microsoft.com/office/drawing/2014/main" id="{3A70FF2F-48D5-4755-BFDD-F31358A13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/>
          <a:lstStyle/>
          <a:p>
            <a:r>
              <a:rPr kumimoji="1" lang="en-US" altLang="ja-JP" dirty="0">
                <a:latin typeface="Arial Black" panose="020B0A04020102020204" pitchFamily="34" charset="0"/>
              </a:rPr>
              <a:t>rotary</a:t>
            </a:r>
            <a:r>
              <a:rPr lang="ja-JP" altLang="en-US" dirty="0">
                <a:latin typeface="Arial Black" panose="020B0A04020102020204" pitchFamily="34" charset="0"/>
              </a:rPr>
              <a:t> </a:t>
            </a:r>
            <a:r>
              <a:rPr kumimoji="1" lang="en-US" altLang="ja-JP" dirty="0">
                <a:latin typeface="Arial Black" panose="020B0A04020102020204" pitchFamily="34" charset="0"/>
              </a:rPr>
              <a:t>youth</a:t>
            </a:r>
            <a:r>
              <a:rPr lang="ja-JP" altLang="en-US" dirty="0">
                <a:latin typeface="Arial Black" panose="020B0A04020102020204" pitchFamily="34" charset="0"/>
              </a:rPr>
              <a:t> </a:t>
            </a:r>
            <a:r>
              <a:rPr kumimoji="1" lang="en-US" altLang="ja-JP" dirty="0">
                <a:latin typeface="Arial Black" panose="020B0A04020102020204" pitchFamily="34" charset="0"/>
              </a:rPr>
              <a:t>exchange</a:t>
            </a:r>
            <a:endParaRPr kumimoji="1" lang="ja-JP" alt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69891C3-D774-48F3-8E87-496C70DDA9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ja-JP" altLang="en-US" dirty="0"/>
              <a:t>米山記念奨学生</a:t>
            </a:r>
            <a:endParaRPr kumimoji="1"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7B691AE-038E-481D-A29D-8377D319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286430C-67CC-4CC6-8C60-2E75B5862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00" y="179372"/>
            <a:ext cx="4834948" cy="32115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36FB7F9-F266-4D58-9223-FEAAAA886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0" y="3467042"/>
            <a:ext cx="4850450" cy="32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948A699-DDAF-43F2-8CB6-E0BFD9D1D1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ja-JP" altLang="en-US"/>
              <a:t>水と衛生</a:t>
            </a:r>
            <a:endParaRPr kumimoji="1" lang="ja-JP" altLang="en-US" dirty="0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A85A86CF-823F-4C5F-88FE-E64457A38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タイ国水浄化装置設置プロジェクト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62F1E1-B583-4DF1-B579-EA293F6B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図プレースホルダー 12">
            <a:extLst>
              <a:ext uri="{FF2B5EF4-FFF2-40B4-BE49-F238E27FC236}">
                <a16:creationId xmlns:a16="http://schemas.microsoft.com/office/drawing/2014/main" id="{4610B0C5-0C7B-4FC4-94AB-6F5D5CCD79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r="25398"/>
          <a:stretch>
            <a:fillRect/>
          </a:stretch>
        </p:blipFill>
        <p:spPr>
          <a:xfrm>
            <a:off x="6322333" y="205590"/>
            <a:ext cx="5690702" cy="6505621"/>
          </a:xfrm>
        </p:spPr>
      </p:pic>
    </p:spTree>
    <p:extLst>
      <p:ext uri="{BB962C8B-B14F-4D97-AF65-F5344CB8AC3E}">
        <p14:creationId xmlns:p14="http://schemas.microsoft.com/office/powerpoint/2010/main" val="29685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プレースホルダー 9">
            <a:extLst>
              <a:ext uri="{FF2B5EF4-FFF2-40B4-BE49-F238E27FC236}">
                <a16:creationId xmlns:a16="http://schemas.microsoft.com/office/drawing/2014/main" id="{608F0E62-798B-4C58-AFE9-A85C9715C7F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r="17197"/>
          <a:stretch>
            <a:fillRect/>
          </a:stretch>
        </p:blipFill>
        <p:spPr>
          <a:xfrm>
            <a:off x="9078507" y="184557"/>
            <a:ext cx="2917752" cy="3335579"/>
          </a:xfrm>
        </p:spPr>
      </p:pic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B4CAC26-15B4-4546-B847-A9F8B4ED38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ja-JP" altLang="en-US" sz="2800" dirty="0"/>
              <a:t>ロータリー財団</a:t>
            </a:r>
            <a:endParaRPr kumimoji="1" lang="en-US" altLang="ja-JP" sz="2800" dirty="0"/>
          </a:p>
          <a:p>
            <a:r>
              <a:rPr lang="ja-JP" altLang="en-US" dirty="0"/>
              <a:t>地区補助金事業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A06B93-3705-4515-89AF-6D432FB4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40C96B2-FF8E-40BB-909D-4EC4B2A20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81" y="3664623"/>
            <a:ext cx="3927158" cy="29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6B08ABA-BEE7-416F-B3D1-DAFFF6D72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-1012043"/>
            <a:ext cx="12163425" cy="838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8CE5F2C3-6972-4A96-A335-4049715B30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3675865"/>
              </p:ext>
            </p:extLst>
          </p:nvPr>
        </p:nvGraphicFramePr>
        <p:xfrm>
          <a:off x="503338" y="1647039"/>
          <a:ext cx="11269561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5">
            <a:extLst>
              <a:ext uri="{FF2B5EF4-FFF2-40B4-BE49-F238E27FC236}">
                <a16:creationId xmlns:a16="http://schemas.microsoft.com/office/drawing/2014/main" id="{108BAF02-48B3-451E-8828-98C7D1EE6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32" y="262952"/>
            <a:ext cx="11830024" cy="915387"/>
          </a:xfrm>
        </p:spPr>
        <p:txBody>
          <a:bodyPr>
            <a:normAutofit/>
          </a:bodyPr>
          <a:lstStyle/>
          <a:p>
            <a:pPr lvl="0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ロータリーの現状　　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</a:t>
            </a:r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会員の推移</a:t>
            </a:r>
            <a:endParaRPr 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E830E1F-C999-4D3F-868E-E80E9A399F47}"/>
              </a:ext>
            </a:extLst>
          </p:cNvPr>
          <p:cNvCxnSpPr>
            <a:cxnSpLocks/>
          </p:cNvCxnSpPr>
          <p:nvPr/>
        </p:nvCxnSpPr>
        <p:spPr>
          <a:xfrm>
            <a:off x="4338249" y="262952"/>
            <a:ext cx="0" cy="108308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吹き出し: 下矢印 12">
            <a:extLst>
              <a:ext uri="{FF2B5EF4-FFF2-40B4-BE49-F238E27FC236}">
                <a16:creationId xmlns:a16="http://schemas.microsoft.com/office/drawing/2014/main" id="{D3FE34EE-6874-4103-9582-01E80DBE2F5A}"/>
              </a:ext>
            </a:extLst>
          </p:cNvPr>
          <p:cNvSpPr/>
          <p:nvPr/>
        </p:nvSpPr>
        <p:spPr>
          <a:xfrm>
            <a:off x="2771774" y="4943475"/>
            <a:ext cx="1114425" cy="681824"/>
          </a:xfrm>
          <a:prstGeom prst="downArrowCallout">
            <a:avLst>
              <a:gd name="adj1" fmla="val 7179"/>
              <a:gd name="adj2" fmla="val 12094"/>
              <a:gd name="adj3" fmla="val 25000"/>
              <a:gd name="adj4" fmla="val 59185"/>
            </a:avLst>
          </a:prstGeom>
          <a:ln w="28575">
            <a:solidFill>
              <a:srgbClr val="00B4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世界恐慌</a:t>
            </a:r>
          </a:p>
        </p:txBody>
      </p:sp>
      <p:sp>
        <p:nvSpPr>
          <p:cNvPr id="14" name="吹き出し: 下矢印 13">
            <a:extLst>
              <a:ext uri="{FF2B5EF4-FFF2-40B4-BE49-F238E27FC236}">
                <a16:creationId xmlns:a16="http://schemas.microsoft.com/office/drawing/2014/main" id="{CCBC3BD8-0AEC-4C27-87DB-DF0B248BAA28}"/>
              </a:ext>
            </a:extLst>
          </p:cNvPr>
          <p:cNvSpPr/>
          <p:nvPr/>
        </p:nvSpPr>
        <p:spPr>
          <a:xfrm>
            <a:off x="3812709" y="4285212"/>
            <a:ext cx="1800225" cy="1041797"/>
          </a:xfrm>
          <a:prstGeom prst="downArrowCallout">
            <a:avLst>
              <a:gd name="adj1" fmla="val 7179"/>
              <a:gd name="adj2" fmla="val 13119"/>
              <a:gd name="adj3" fmla="val 25000"/>
              <a:gd name="adj4" fmla="val 38525"/>
            </a:avLst>
          </a:prstGeom>
          <a:ln w="28575">
            <a:solidFill>
              <a:srgbClr val="00B4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sz="1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1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次世界大戦</a:t>
            </a:r>
          </a:p>
        </p:txBody>
      </p:sp>
      <p:sp>
        <p:nvSpPr>
          <p:cNvPr id="17" name="吹き出し: 下矢印 16">
            <a:extLst>
              <a:ext uri="{FF2B5EF4-FFF2-40B4-BE49-F238E27FC236}">
                <a16:creationId xmlns:a16="http://schemas.microsoft.com/office/drawing/2014/main" id="{96A17390-9613-4529-AAD0-54DCFB64D894}"/>
              </a:ext>
            </a:extLst>
          </p:cNvPr>
          <p:cNvSpPr/>
          <p:nvPr/>
        </p:nvSpPr>
        <p:spPr>
          <a:xfrm>
            <a:off x="7672867" y="1647039"/>
            <a:ext cx="3314701" cy="1067588"/>
          </a:xfrm>
          <a:prstGeom prst="downArrowCallout">
            <a:avLst>
              <a:gd name="adj1" fmla="val 9243"/>
              <a:gd name="adj2" fmla="val 14596"/>
              <a:gd name="adj3" fmla="val 17257"/>
              <a:gd name="adj4" fmla="val 64036"/>
            </a:avLst>
          </a:prstGeom>
          <a:ln w="28575">
            <a:solidFill>
              <a:srgbClr val="00B4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1996</a:t>
            </a:r>
            <a:r>
              <a:rPr kumimoji="1" lang="ja-JP" altLang="en-US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年に</a:t>
            </a:r>
            <a:r>
              <a:rPr kumimoji="1" lang="en-US" altLang="ja-JP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120</a:t>
            </a:r>
            <a:r>
              <a:rPr kumimoji="1" lang="ja-JP" altLang="en-US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万人になって以来停滞している</a:t>
            </a:r>
          </a:p>
        </p:txBody>
      </p:sp>
    </p:spTree>
    <p:extLst>
      <p:ext uri="{BB962C8B-B14F-4D97-AF65-F5344CB8AC3E}">
        <p14:creationId xmlns:p14="http://schemas.microsoft.com/office/powerpoint/2010/main" val="2057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0" y="2221176"/>
            <a:ext cx="12192000" cy="30722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ロータリーの公共イメージが向上すれば</a:t>
            </a:r>
            <a:r>
              <a:rPr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…</a:t>
            </a:r>
          </a:p>
          <a:p>
            <a:pPr marL="0" indent="0" algn="ctr">
              <a:buNone/>
            </a:pPr>
            <a:endParaRPr lang="en-US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会員が増える</a:t>
            </a:r>
            <a:endParaRPr lang="en-US" sz="8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4ED5AD-24FC-4449-A998-0C3176C33E24}"/>
              </a:ext>
            </a:extLst>
          </p:cNvPr>
          <p:cNvSpPr txBox="1"/>
          <p:nvPr/>
        </p:nvSpPr>
        <p:spPr>
          <a:xfrm>
            <a:off x="700479" y="1041326"/>
            <a:ext cx="1589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結 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9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988875B-4D22-4487-A0F1-C1880202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19088"/>
            <a:ext cx="10563226" cy="992354"/>
          </a:xfrm>
        </p:spPr>
        <p:txBody>
          <a:bodyPr>
            <a:normAutofit/>
          </a:bodyPr>
          <a:lstStyle/>
          <a:p>
            <a:r>
              <a:rPr kumimoji="1" lang="ja-JP" altLang="en-US" sz="4000" b="1" dirty="0">
                <a:solidFill>
                  <a:srgbClr val="164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国際ロータリーの会員増強に対する取組み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32B07A-65CB-4BCC-8869-053BED59A4FF}"/>
              </a:ext>
            </a:extLst>
          </p:cNvPr>
          <p:cNvSpPr/>
          <p:nvPr/>
        </p:nvSpPr>
        <p:spPr>
          <a:xfrm>
            <a:off x="11630025" y="161925"/>
            <a:ext cx="447675" cy="2762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28403432-8D41-41FC-9B65-9513DBED7867}"/>
              </a:ext>
            </a:extLst>
          </p:cNvPr>
          <p:cNvSpPr/>
          <p:nvPr/>
        </p:nvSpPr>
        <p:spPr>
          <a:xfrm>
            <a:off x="1270226" y="2002971"/>
            <a:ext cx="4354287" cy="444137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2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044A413F-B3A6-4F67-B19F-C7D4EB770F96}"/>
              </a:ext>
            </a:extLst>
          </p:cNvPr>
          <p:cNvSpPr/>
          <p:nvPr/>
        </p:nvSpPr>
        <p:spPr>
          <a:xfrm>
            <a:off x="6322421" y="2002971"/>
            <a:ext cx="4354287" cy="444137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2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485BAB-392C-4542-ABA7-C0BE803B5023}"/>
              </a:ext>
            </a:extLst>
          </p:cNvPr>
          <p:cNvSpPr txBox="1"/>
          <p:nvPr/>
        </p:nvSpPr>
        <p:spPr>
          <a:xfrm>
            <a:off x="1492295" y="3213483"/>
            <a:ext cx="391014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 </a:t>
            </a:r>
          </a:p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入りやすい</a:t>
            </a:r>
          </a:p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ロータリークラブに</a:t>
            </a:r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敷居を下げる</a:t>
            </a:r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493D60-D21F-4EAB-A33F-5D4C4F8065E2}"/>
              </a:ext>
            </a:extLst>
          </p:cNvPr>
          <p:cNvSpPr txBox="1"/>
          <p:nvPr/>
        </p:nvSpPr>
        <p:spPr>
          <a:xfrm>
            <a:off x="6544490" y="3213483"/>
            <a:ext cx="39101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 </a:t>
            </a:r>
          </a:p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公共イメージの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向上を図る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42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988875B-4D22-4487-A0F1-C1880202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19088"/>
            <a:ext cx="10563226" cy="992354"/>
          </a:xfrm>
        </p:spPr>
        <p:txBody>
          <a:bodyPr>
            <a:normAutofit/>
          </a:bodyPr>
          <a:lstStyle/>
          <a:p>
            <a:r>
              <a:rPr kumimoji="1" lang="ja-JP" altLang="en-US" sz="4000" b="1" dirty="0">
                <a:solidFill>
                  <a:srgbClr val="164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入りやすいロータリークラブ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F9B6B-BC1D-4B1E-B7C5-9AFEF9EB40AE}"/>
              </a:ext>
            </a:extLst>
          </p:cNvPr>
          <p:cNvSpPr txBox="1">
            <a:spLocks/>
          </p:cNvSpPr>
          <p:nvPr/>
        </p:nvSpPr>
        <p:spPr>
          <a:xfrm>
            <a:off x="3330553" y="2003672"/>
            <a:ext cx="4587920" cy="7308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入会基準の緩和</a:t>
            </a:r>
            <a:endParaRPr kumimoji="1" lang="en-US" altLang="ja-JP" sz="4000" b="1" i="0" u="none" strike="noStrike" kern="1200" cap="none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32B07A-65CB-4BCC-8869-053BED59A4FF}"/>
              </a:ext>
            </a:extLst>
          </p:cNvPr>
          <p:cNvSpPr/>
          <p:nvPr/>
        </p:nvSpPr>
        <p:spPr>
          <a:xfrm>
            <a:off x="11630025" y="161925"/>
            <a:ext cx="447675" cy="2762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2EC50474-1B35-440C-A40E-216DAACEC820}"/>
              </a:ext>
            </a:extLst>
          </p:cNvPr>
          <p:cNvSpPr txBox="1">
            <a:spLocks/>
          </p:cNvSpPr>
          <p:nvPr/>
        </p:nvSpPr>
        <p:spPr>
          <a:xfrm>
            <a:off x="2873829" y="2824713"/>
            <a:ext cx="5740445" cy="29142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・例会回数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・職業分類にとらわれない</a:t>
            </a:r>
            <a:endParaRPr kumimoji="1" lang="en-US" altLang="ja-JP" sz="36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・メークアップ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・ローターアクトの入会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6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988875B-4D22-4487-A0F1-C1880202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19088"/>
            <a:ext cx="10563226" cy="992354"/>
          </a:xfrm>
        </p:spPr>
        <p:txBody>
          <a:bodyPr>
            <a:normAutofit/>
          </a:bodyPr>
          <a:lstStyle/>
          <a:p>
            <a:r>
              <a:rPr kumimoji="1" lang="ja-JP" altLang="en-US" sz="4000" b="1" dirty="0">
                <a:solidFill>
                  <a:srgbClr val="164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入りやすいロータリークラブ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F9B6B-BC1D-4B1E-B7C5-9AFEF9EB40AE}"/>
              </a:ext>
            </a:extLst>
          </p:cNvPr>
          <p:cNvSpPr txBox="1">
            <a:spLocks/>
          </p:cNvSpPr>
          <p:nvPr/>
        </p:nvSpPr>
        <p:spPr>
          <a:xfrm>
            <a:off x="3722912" y="1754274"/>
            <a:ext cx="5241063" cy="7308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新たなクラブの創設</a:t>
            </a:r>
            <a:endParaRPr kumimoji="1" lang="en-US" altLang="ja-JP" sz="4000" b="1" i="0" u="none" strike="noStrike" kern="1200" cap="none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32B07A-65CB-4BCC-8869-053BED59A4FF}"/>
              </a:ext>
            </a:extLst>
          </p:cNvPr>
          <p:cNvSpPr/>
          <p:nvPr/>
        </p:nvSpPr>
        <p:spPr>
          <a:xfrm>
            <a:off x="11630025" y="161925"/>
            <a:ext cx="447675" cy="2762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2EC50474-1B35-440C-A40E-216DAACEC820}"/>
              </a:ext>
            </a:extLst>
          </p:cNvPr>
          <p:cNvSpPr txBox="1">
            <a:spLocks/>
          </p:cNvSpPr>
          <p:nvPr/>
        </p:nvSpPr>
        <p:spPr>
          <a:xfrm>
            <a:off x="1226411" y="2485094"/>
            <a:ext cx="10563226" cy="42109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既存のクラブで入会のネックを解消したクラブ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衛星クラブ</a:t>
            </a:r>
            <a:endParaRPr kumimoji="1" lang="en-US" altLang="ja-JP" sz="36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E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クラブ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パスポートクラブ</a:t>
            </a:r>
            <a:endParaRPr kumimoji="1" lang="en-US" altLang="ja-JP" sz="36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法人クラブ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学友中心クラブ</a:t>
            </a:r>
            <a:endParaRPr kumimoji="1" lang="en-US" altLang="ja-JP" sz="4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60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DAA94B-903F-4E9F-9B2B-9191BF90D5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91" y="2612573"/>
            <a:ext cx="3866606" cy="3866606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597BB3C4-A25A-4E4F-BE28-871986059840}"/>
              </a:ext>
            </a:extLst>
          </p:cNvPr>
          <p:cNvSpPr txBox="1">
            <a:spLocks/>
          </p:cNvSpPr>
          <p:nvPr/>
        </p:nvSpPr>
        <p:spPr>
          <a:xfrm>
            <a:off x="0" y="1832006"/>
            <a:ext cx="12192000" cy="23481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4800" b="1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会員増強のための手段として</a:t>
            </a:r>
            <a:endParaRPr lang="en-US" altLang="ja-JP" sz="4800" b="1" dirty="0">
              <a:solidFill>
                <a:srgbClr val="1744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z="7600" b="1" spc="-15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公共イメージ向上を図ろう</a:t>
            </a:r>
            <a:endParaRPr lang="en-US" sz="7600" b="1" spc="-150" dirty="0">
              <a:solidFill>
                <a:srgbClr val="1744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7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F1ED26-B84C-404F-8919-7AC3D3BD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6B39758-B19B-4D35-AE66-A0B27AD5F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4139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3757F5-1242-44DC-BBF2-E23DB04611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9247" y="5360795"/>
            <a:ext cx="9733038" cy="635000"/>
          </a:xfrm>
        </p:spPr>
        <p:txBody>
          <a:bodyPr>
            <a:normAutofit lnSpcReduction="10000"/>
          </a:bodyPr>
          <a:lstStyle/>
          <a:p>
            <a:r>
              <a:rPr lang="en-US" altLang="ja-JP" sz="4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2021-22</a:t>
            </a:r>
            <a:r>
              <a:rPr lang="ja-JP" altLang="en-US" sz="4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年度国際ロータリー会長</a:t>
            </a:r>
            <a:endParaRPr lang="en-US" sz="4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CA67B6E1-6950-4B2A-B64A-70F08B492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247" y="5995795"/>
            <a:ext cx="9733038" cy="782098"/>
          </a:xfrm>
        </p:spPr>
        <p:txBody>
          <a:bodyPr>
            <a:no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シェカール・メータ氏</a:t>
            </a:r>
            <a: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（インド カルカッタ･マハガナル</a:t>
            </a:r>
            <a:r>
              <a: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RC</a:t>
            </a:r>
            <a: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7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FDA5C10-883D-479B-99C4-1A7BD9C866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97ED28D-1422-4A57-91F2-DC355C727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01394" y="2941796"/>
            <a:ext cx="4978400" cy="1455102"/>
          </a:xfrm>
        </p:spPr>
        <p:txBody>
          <a:bodyPr/>
          <a:lstStyle/>
          <a:p>
            <a:r>
              <a:rPr kumimoji="1" lang="ja-JP" altLang="en-US" dirty="0"/>
              <a:t>奉仕しよう</a:t>
            </a:r>
            <a:endParaRPr kumimoji="1" lang="en-US" altLang="ja-JP" dirty="0"/>
          </a:p>
          <a:p>
            <a:r>
              <a:rPr kumimoji="1" lang="ja-JP" altLang="en-US" dirty="0"/>
              <a:t>みんなの人生を</a:t>
            </a:r>
            <a:endParaRPr kumimoji="1" lang="en-US" altLang="ja-JP" dirty="0"/>
          </a:p>
          <a:p>
            <a:r>
              <a:rPr kumimoji="1" lang="ja-JP" altLang="en-US" dirty="0"/>
              <a:t>豊かにするために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8E1DCE-154A-468A-9DD4-9B7F3615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D65548E-6B6D-4F3F-8BFC-7982F70F4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5" y="760793"/>
            <a:ext cx="5358971" cy="50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F7D853B0-0746-4BC5-8986-8D314F207F9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48595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698" y="697504"/>
            <a:ext cx="10756604" cy="578167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597BB3C4-A25A-4E4F-BE28-871986059840}"/>
              </a:ext>
            </a:extLst>
          </p:cNvPr>
          <p:cNvSpPr txBox="1">
            <a:spLocks/>
          </p:cNvSpPr>
          <p:nvPr/>
        </p:nvSpPr>
        <p:spPr>
          <a:xfrm>
            <a:off x="0" y="526054"/>
            <a:ext cx="12192000" cy="60271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5400" b="1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会員増強目標</a:t>
            </a:r>
            <a:endParaRPr lang="en-US" altLang="ja-JP" sz="5400" b="1" dirty="0">
              <a:solidFill>
                <a:srgbClr val="1744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17448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ja-JP" sz="8000" b="1" spc="-150" dirty="0">
                <a:solidFill>
                  <a:srgbClr val="D91B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120</a:t>
            </a:r>
            <a:r>
              <a:rPr lang="ja-JP" altLang="en-US" sz="8000" b="1" spc="-150" dirty="0">
                <a:solidFill>
                  <a:srgbClr val="D91B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万人の会員数を</a:t>
            </a:r>
            <a:endParaRPr lang="en-US" altLang="ja-JP" sz="8000" b="1" spc="-150" dirty="0">
              <a:solidFill>
                <a:srgbClr val="D91B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ja-JP" sz="8000" b="1" spc="-150" dirty="0">
                <a:solidFill>
                  <a:srgbClr val="D91B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130</a:t>
            </a:r>
            <a:r>
              <a:rPr lang="ja-JP" altLang="en-US" sz="8000" b="1" spc="-150" dirty="0">
                <a:solidFill>
                  <a:srgbClr val="D91B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万人に</a:t>
            </a:r>
            <a:endParaRPr lang="en-US" altLang="ja-JP" sz="8000" b="1" spc="-150" dirty="0">
              <a:solidFill>
                <a:srgbClr val="D91B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spc="-150" dirty="0">
              <a:solidFill>
                <a:srgbClr val="1744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この</a:t>
            </a:r>
            <a:r>
              <a:rPr lang="en-US" altLang="ja-JP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17</a:t>
            </a:r>
            <a:r>
              <a:rPr lang="ja-JP" altLang="en-US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年間で出来なかったことを</a:t>
            </a:r>
            <a:r>
              <a:rPr lang="en-US" altLang="ja-JP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17</a:t>
            </a:r>
            <a:r>
              <a:rPr lang="ja-JP" altLang="en-US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ヶ月で達成する</a:t>
            </a:r>
            <a:endParaRPr lang="en-US" altLang="ja-JP" sz="4000" b="1" spc="-300" dirty="0">
              <a:solidFill>
                <a:srgbClr val="1744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世界</a:t>
            </a:r>
            <a:r>
              <a:rPr lang="en-US" altLang="ja-JP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120</a:t>
            </a:r>
            <a:r>
              <a:rPr lang="ja-JP" altLang="en-US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万人の会員が一人に</a:t>
            </a:r>
            <a:r>
              <a:rPr lang="en-US" altLang="ja-JP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ja-JP" altLang="en-US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勧誘の</a:t>
            </a:r>
            <a:r>
              <a:rPr lang="en-US" altLang="ja-JP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)</a:t>
            </a:r>
            <a:r>
              <a:rPr lang="ja-JP" altLang="en-US" sz="4000" b="1" spc="-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声をかけること</a:t>
            </a:r>
            <a:endParaRPr lang="en-US" sz="4000" b="1" spc="-300" dirty="0">
              <a:solidFill>
                <a:srgbClr val="1744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279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597BB3C4-A25A-4E4F-BE28-871986059840}"/>
              </a:ext>
            </a:extLst>
          </p:cNvPr>
          <p:cNvSpPr txBox="1">
            <a:spLocks/>
          </p:cNvSpPr>
          <p:nvPr/>
        </p:nvSpPr>
        <p:spPr>
          <a:xfrm>
            <a:off x="0" y="868954"/>
            <a:ext cx="12192000" cy="5610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5400" b="1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第</a:t>
            </a:r>
            <a:r>
              <a:rPr lang="en-US" altLang="ja-JP" sz="5400" b="1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2830</a:t>
            </a:r>
            <a:r>
              <a:rPr lang="ja-JP" altLang="en-US" sz="5400" b="1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地区 会員増強目標</a:t>
            </a:r>
            <a:endParaRPr lang="en-US" altLang="ja-JP" sz="5400" b="1" dirty="0">
              <a:solidFill>
                <a:srgbClr val="1744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17448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z="8000" b="1" spc="-150" dirty="0">
                <a:solidFill>
                  <a:srgbClr val="D91B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再び会員数</a:t>
            </a:r>
            <a:r>
              <a:rPr lang="en-US" altLang="ja-JP" sz="8000" b="1" spc="-150" dirty="0">
                <a:solidFill>
                  <a:srgbClr val="D91B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1200</a:t>
            </a:r>
            <a:r>
              <a:rPr lang="ja-JP" altLang="en-US" sz="8000" b="1" spc="-150" dirty="0">
                <a:solidFill>
                  <a:srgbClr val="D91B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人へ</a:t>
            </a:r>
            <a:endParaRPr lang="en-US" altLang="ja-JP" sz="8000" b="1" spc="-150" dirty="0">
              <a:solidFill>
                <a:srgbClr val="D91B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ja-JP" sz="8000" b="1" spc="-150" dirty="0">
                <a:solidFill>
                  <a:srgbClr val="D91B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Miracle1200</a:t>
            </a:r>
            <a:endParaRPr lang="en-US" sz="2400" b="1" spc="-150" dirty="0">
              <a:solidFill>
                <a:srgbClr val="D91B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ja-JP" sz="4000" b="1" spc="300" dirty="0">
              <a:solidFill>
                <a:srgbClr val="1744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z="4000" b="1" spc="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各クラブとも</a:t>
            </a:r>
            <a:r>
              <a:rPr lang="en-US" altLang="ja-JP" sz="4000" b="1" spc="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</a:t>
            </a:r>
            <a:r>
              <a:rPr lang="ja-JP" altLang="en-US" sz="4000" b="1" spc="300" dirty="0">
                <a:solidFill>
                  <a:srgbClr val="1744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割の増員を図ること</a:t>
            </a:r>
            <a:endParaRPr lang="en-US" altLang="ja-JP" sz="4000" b="1" spc="300" dirty="0">
              <a:solidFill>
                <a:srgbClr val="1744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2763047-B3F6-48C9-A795-3EFD7A7A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15" y="378821"/>
            <a:ext cx="6391275" cy="6391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85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744873" y="1390589"/>
            <a:ext cx="10972800" cy="2527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来年６月末には、第</a:t>
            </a:r>
            <a:r>
              <a:rPr kumimoji="1" lang="en-US" altLang="ja-JP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2830</a:t>
            </a:r>
            <a:r>
              <a:rPr kumimoji="1" lang="ja-JP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地区のロータリーの</a:t>
            </a:r>
            <a:endParaRPr kumimoji="1" lang="en-US" altLang="ja-JP" sz="4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公共イメージが向上し、会員数が再び</a:t>
            </a:r>
            <a:r>
              <a:rPr kumimoji="1" lang="en-US" altLang="ja-JP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1200</a:t>
            </a:r>
            <a:r>
              <a:rPr kumimoji="1" lang="ja-JP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人</a:t>
            </a:r>
            <a:endParaRPr kumimoji="1" lang="en-US" altLang="ja-JP" sz="4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になっていることを期待します。</a:t>
            </a:r>
            <a:endParaRPr kumimoji="1" lang="en-US" altLang="ja-JP" sz="40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6B739A-F1FF-43EF-A491-C92E3AAF33FD}"/>
              </a:ext>
            </a:extLst>
          </p:cNvPr>
          <p:cNvSpPr txBox="1"/>
          <p:nvPr/>
        </p:nvSpPr>
        <p:spPr>
          <a:xfrm>
            <a:off x="744873" y="517612"/>
            <a:ext cx="3531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終わりに</a:t>
            </a:r>
            <a:r>
              <a:rPr kumimoji="1" lang="en-US" altLang="ja-JP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kumimoji="1" lang="ja-JP" altLang="en-US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9C16D3E-A10C-424B-AC36-805131F1330F}"/>
              </a:ext>
            </a:extLst>
          </p:cNvPr>
          <p:cNvSpPr txBox="1">
            <a:spLocks/>
          </p:cNvSpPr>
          <p:nvPr/>
        </p:nvSpPr>
        <p:spPr>
          <a:xfrm>
            <a:off x="-143767" y="4048648"/>
            <a:ext cx="12192000" cy="2284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4400" b="1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ロータリーの公共イメージが向上すれば</a:t>
            </a:r>
            <a:endParaRPr lang="en-US" altLang="ja-JP" sz="4400" b="1" dirty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800" b="1" dirty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z="8800" b="1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会員が増える</a:t>
            </a:r>
            <a:endParaRPr lang="en-US" sz="8800" b="1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5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562063" y="822807"/>
            <a:ext cx="11067874" cy="55192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人は潜在的に「他人のために良いことをしたい」と思っている</a:t>
            </a:r>
            <a:endParaRPr kumimoji="1" lang="en-US" altLang="ja-JP" sz="32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でも、どうしたら良いかわからない人もいる。</a:t>
            </a:r>
            <a:endParaRPr kumimoji="1" lang="en-US" altLang="ja-JP" sz="32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ロータリーがどんなことをしているのか正しく認知されれば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一緒に活動したい、入会したいと思う人が増える。</a:t>
            </a:r>
            <a:endParaRPr kumimoji="1" lang="en-US" altLang="ja-JP" sz="32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知り合い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に入会を誘われたときの入会比率が高まる。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498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4F2733-7847-4386-BFFD-2C447E83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32" y="262952"/>
            <a:ext cx="11830024" cy="915387"/>
          </a:xfrm>
        </p:spPr>
        <p:txBody>
          <a:bodyPr>
            <a:normAutofit/>
          </a:bodyPr>
          <a:lstStyle/>
          <a:p>
            <a:pPr lvl="0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ロータリーの現状　　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その１</a:t>
            </a:r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.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認知度調査（第</a:t>
            </a:r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2530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地区）</a:t>
            </a:r>
            <a:endParaRPr 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FA3FB5-72CF-443C-A9B2-5F00DABCBEAC}"/>
              </a:ext>
            </a:extLst>
          </p:cNvPr>
          <p:cNvSpPr txBox="1"/>
          <p:nvPr/>
        </p:nvSpPr>
        <p:spPr>
          <a:xfrm>
            <a:off x="148013" y="1913292"/>
            <a:ext cx="61267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00" b="1" spc="-15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1.</a:t>
            </a:r>
            <a:r>
              <a:rPr lang="ja-JP" altLang="en-US" sz="2600" b="1" spc="-150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ロータリーマークを見たことがあるか</a:t>
            </a:r>
            <a:endParaRPr lang="en-US" sz="2600" b="1" spc="-150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EC16FF-E4CF-4037-BCE6-4E0DE0C300CE}"/>
              </a:ext>
            </a:extLst>
          </p:cNvPr>
          <p:cNvSpPr txBox="1"/>
          <p:nvPr/>
        </p:nvSpPr>
        <p:spPr>
          <a:xfrm>
            <a:off x="6641638" y="1731065"/>
            <a:ext cx="48019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00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2.</a:t>
            </a:r>
            <a:r>
              <a:rPr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ロータリークラブを見たり</a:t>
            </a:r>
            <a:endParaRPr lang="en-US" altLang="ja-JP" sz="2600" b="1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2600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聞いたことがあるか？</a:t>
            </a:r>
            <a:endParaRPr lang="en-US" sz="2600" b="1" dirty="0"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14" name="グラフ 13">
            <a:extLst>
              <a:ext uri="{FF2B5EF4-FFF2-40B4-BE49-F238E27FC236}">
                <a16:creationId xmlns:a16="http://schemas.microsoft.com/office/drawing/2014/main" id="{F90C357F-B041-4248-BD4C-C30D3F3C1B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252938"/>
              </p:ext>
            </p:extLst>
          </p:nvPr>
        </p:nvGraphicFramePr>
        <p:xfrm>
          <a:off x="152256" y="2500685"/>
          <a:ext cx="5451793" cy="4178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35">
            <a:extLst>
              <a:ext uri="{FF2B5EF4-FFF2-40B4-BE49-F238E27FC236}">
                <a16:creationId xmlns:a16="http://schemas.microsoft.com/office/drawing/2014/main" id="{0E22F78B-7EC8-4A5D-9DE7-B481B5D98B87}"/>
              </a:ext>
            </a:extLst>
          </p:cNvPr>
          <p:cNvSpPr txBox="1"/>
          <p:nvPr/>
        </p:nvSpPr>
        <p:spPr>
          <a:xfrm>
            <a:off x="2539258" y="2788528"/>
            <a:ext cx="171166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 Black" charset="0"/>
              </a:rPr>
              <a:t>ある</a:t>
            </a:r>
            <a:endParaRPr lang="en-US" sz="3600" b="1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 Black" charset="0"/>
            </a:endParaRPr>
          </a:p>
          <a:p>
            <a:pPr algn="ctr"/>
            <a:r>
              <a:rPr lang="en-US" altLang="ja-JP" sz="4000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16</a:t>
            </a:r>
            <a:r>
              <a:rPr lang="en-US" sz="2400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%</a:t>
            </a:r>
          </a:p>
          <a:p>
            <a:pPr algn="ctr"/>
            <a:r>
              <a:rPr lang="en-US" b="1" spc="-150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(320</a:t>
            </a:r>
            <a:r>
              <a:rPr lang="ja-JP" altLang="en-US" b="1" spc="-150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人</a:t>
            </a:r>
            <a:r>
              <a:rPr lang="en-US" altLang="ja-JP" b="1" spc="-150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)</a:t>
            </a:r>
            <a:endParaRPr lang="en-US" b="1" spc="-150" dirty="0">
              <a:solidFill>
                <a:srgbClr val="FFFFFF"/>
              </a:solidFill>
              <a:latin typeface="Arial Black" panose="020B0A04020102020204" pitchFamily="34" charset="0"/>
              <a:ea typeface="Arial Black" charset="0"/>
              <a:cs typeface="Arial Black" charset="0"/>
            </a:endParaRPr>
          </a:p>
        </p:txBody>
      </p:sp>
      <p:sp>
        <p:nvSpPr>
          <p:cNvPr id="31" name="TextBox 35">
            <a:extLst>
              <a:ext uri="{FF2B5EF4-FFF2-40B4-BE49-F238E27FC236}">
                <a16:creationId xmlns:a16="http://schemas.microsoft.com/office/drawing/2014/main" id="{4E6DE1BE-7F3A-45DD-9F5C-70F7961D2DEA}"/>
              </a:ext>
            </a:extLst>
          </p:cNvPr>
          <p:cNvSpPr txBox="1"/>
          <p:nvPr/>
        </p:nvSpPr>
        <p:spPr>
          <a:xfrm>
            <a:off x="1385429" y="4354011"/>
            <a:ext cx="153953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16468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 Black" charset="0"/>
              </a:rPr>
              <a:t>ない</a:t>
            </a:r>
            <a:endParaRPr lang="en-US" sz="3600" b="1" dirty="0">
              <a:solidFill>
                <a:srgbClr val="16468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 Black" charset="0"/>
            </a:endParaRPr>
          </a:p>
          <a:p>
            <a:pPr algn="ctr"/>
            <a:r>
              <a:rPr lang="en-US" altLang="ja-JP" sz="4000" b="1" dirty="0">
                <a:solidFill>
                  <a:srgbClr val="16468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84</a:t>
            </a:r>
            <a:r>
              <a:rPr lang="en-US" sz="2400" b="1" dirty="0">
                <a:solidFill>
                  <a:srgbClr val="16468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%</a:t>
            </a:r>
            <a:endParaRPr lang="en-US" sz="2800" b="1" dirty="0">
              <a:solidFill>
                <a:srgbClr val="16468F"/>
              </a:solidFill>
              <a:latin typeface="Arial Black" panose="020B0A04020102020204" pitchFamily="34" charset="0"/>
              <a:ea typeface="Arial Black" charset="0"/>
              <a:cs typeface="Arial Black" charset="0"/>
            </a:endParaRPr>
          </a:p>
          <a:p>
            <a:pPr algn="ctr"/>
            <a:r>
              <a:rPr lang="en-US" altLang="ja-JP" b="1" dirty="0">
                <a:solidFill>
                  <a:srgbClr val="16468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(1680</a:t>
            </a:r>
            <a:r>
              <a:rPr lang="ja-JP" altLang="en-US" b="1" dirty="0">
                <a:solidFill>
                  <a:srgbClr val="16468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人</a:t>
            </a:r>
            <a:r>
              <a:rPr lang="en-US" altLang="ja-JP" b="1" dirty="0">
                <a:solidFill>
                  <a:srgbClr val="16468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)</a:t>
            </a:r>
            <a:endParaRPr lang="en-US" b="1" dirty="0">
              <a:solidFill>
                <a:srgbClr val="16468F"/>
              </a:solidFill>
              <a:latin typeface="Arial Black" panose="020B0A04020102020204" pitchFamily="34" charset="0"/>
              <a:ea typeface="Arial Black" charset="0"/>
              <a:cs typeface="Arial Black" charset="0"/>
            </a:endParaRPr>
          </a:p>
        </p:txBody>
      </p:sp>
      <p:graphicFrame>
        <p:nvGraphicFramePr>
          <p:cNvPr id="32" name="グラフ 31">
            <a:extLst>
              <a:ext uri="{FF2B5EF4-FFF2-40B4-BE49-F238E27FC236}">
                <a16:creationId xmlns:a16="http://schemas.microsoft.com/office/drawing/2014/main" id="{71F1FCA9-EB81-40C3-9B04-4FFFEEDA5C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33123"/>
              </p:ext>
            </p:extLst>
          </p:nvPr>
        </p:nvGraphicFramePr>
        <p:xfrm>
          <a:off x="6447499" y="2500685"/>
          <a:ext cx="5362962" cy="4140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35">
            <a:extLst>
              <a:ext uri="{FF2B5EF4-FFF2-40B4-BE49-F238E27FC236}">
                <a16:creationId xmlns:a16="http://schemas.microsoft.com/office/drawing/2014/main" id="{60249FD3-16C9-46C4-97CE-F2DC96DCFF2F}"/>
              </a:ext>
            </a:extLst>
          </p:cNvPr>
          <p:cNvSpPr txBox="1"/>
          <p:nvPr/>
        </p:nvSpPr>
        <p:spPr>
          <a:xfrm>
            <a:off x="9128980" y="3755251"/>
            <a:ext cx="191587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 Black" charset="0"/>
              </a:rPr>
              <a:t>ある</a:t>
            </a:r>
            <a:endParaRPr lang="en-US" sz="3600" b="1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 Black" charset="0"/>
            </a:endParaRPr>
          </a:p>
          <a:p>
            <a:pPr algn="ctr"/>
            <a:r>
              <a:rPr lang="en-US" altLang="ja-JP" sz="4000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16</a:t>
            </a:r>
            <a:r>
              <a:rPr lang="en-US" sz="2400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%</a:t>
            </a:r>
          </a:p>
          <a:p>
            <a:pPr algn="ctr"/>
            <a:r>
              <a:rPr lang="en-US" altLang="ja-JP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(1091</a:t>
            </a:r>
            <a:r>
              <a:rPr lang="ja-JP" altLang="en-US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人</a:t>
            </a:r>
            <a:r>
              <a:rPr lang="en-US" altLang="ja-JP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)</a:t>
            </a:r>
            <a:endParaRPr lang="en-US" b="1" dirty="0">
              <a:solidFill>
                <a:srgbClr val="FFFFFF"/>
              </a:solidFill>
              <a:latin typeface="Arial Black" panose="020B0A04020102020204" pitchFamily="34" charset="0"/>
              <a:ea typeface="Arial Black" charset="0"/>
              <a:cs typeface="Arial Black" charset="0"/>
            </a:endParaRPr>
          </a:p>
        </p:txBody>
      </p:sp>
      <p:sp>
        <p:nvSpPr>
          <p:cNvPr id="34" name="TextBox 35">
            <a:extLst>
              <a:ext uri="{FF2B5EF4-FFF2-40B4-BE49-F238E27FC236}">
                <a16:creationId xmlns:a16="http://schemas.microsoft.com/office/drawing/2014/main" id="{501AB619-BBD3-454E-A460-5BBF1E812A14}"/>
              </a:ext>
            </a:extLst>
          </p:cNvPr>
          <p:cNvSpPr txBox="1"/>
          <p:nvPr/>
        </p:nvSpPr>
        <p:spPr>
          <a:xfrm>
            <a:off x="7480343" y="3731066"/>
            <a:ext cx="1539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16468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 Black" charset="0"/>
              </a:rPr>
              <a:t>ない</a:t>
            </a:r>
            <a:endParaRPr lang="en-US" sz="3600" b="1" dirty="0">
              <a:solidFill>
                <a:srgbClr val="16468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 Black" charset="0"/>
            </a:endParaRPr>
          </a:p>
          <a:p>
            <a:pPr algn="ctr"/>
            <a:r>
              <a:rPr lang="en-US" altLang="ja-JP" sz="4000" b="1" dirty="0">
                <a:solidFill>
                  <a:srgbClr val="16468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84</a:t>
            </a:r>
            <a:r>
              <a:rPr lang="en-US" sz="2400" dirty="0">
                <a:solidFill>
                  <a:srgbClr val="16468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%</a:t>
            </a:r>
          </a:p>
          <a:p>
            <a:pPr algn="ctr"/>
            <a:r>
              <a:rPr lang="en-US" b="1" dirty="0">
                <a:solidFill>
                  <a:srgbClr val="16468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(909</a:t>
            </a:r>
            <a:r>
              <a:rPr lang="ja-JP" altLang="en-US" b="1" dirty="0">
                <a:solidFill>
                  <a:srgbClr val="16468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人</a:t>
            </a:r>
            <a:r>
              <a:rPr lang="en-US" altLang="ja-JP" b="1" dirty="0">
                <a:solidFill>
                  <a:srgbClr val="16468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)</a:t>
            </a:r>
            <a:endParaRPr lang="en-US" b="1" dirty="0">
              <a:solidFill>
                <a:srgbClr val="16468F"/>
              </a:solidFill>
              <a:latin typeface="Arial Black" panose="020B0A04020102020204" pitchFamily="34" charset="0"/>
              <a:ea typeface="Arial Black" charset="0"/>
              <a:cs typeface="Arial Black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0D114B8-3BF7-4090-965E-AA1BF6FB0095}"/>
              </a:ext>
            </a:extLst>
          </p:cNvPr>
          <p:cNvSpPr txBox="1"/>
          <p:nvPr/>
        </p:nvSpPr>
        <p:spPr>
          <a:xfrm>
            <a:off x="4433309" y="6137353"/>
            <a:ext cx="304703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認知度及びイメージ調査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2530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地区実施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3794292-33F7-481D-B856-61B4755522EE}"/>
              </a:ext>
            </a:extLst>
          </p:cNvPr>
          <p:cNvSpPr txBox="1"/>
          <p:nvPr/>
        </p:nvSpPr>
        <p:spPr>
          <a:xfrm>
            <a:off x="3802662" y="6403130"/>
            <a:ext cx="430832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（インターネット調査　</a:t>
            </a:r>
            <a:r>
              <a:rPr kumimoji="1" lang="en-US" altLang="ja-JP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2020.2</a:t>
            </a:r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サンプル 福島県在住 成人</a:t>
            </a:r>
            <a:r>
              <a:rPr kumimoji="1" lang="en-US" altLang="ja-JP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2,000</a:t>
            </a:r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人）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D9D4CA95-EC4F-412A-BDAE-9B6D45F1C72D}"/>
              </a:ext>
            </a:extLst>
          </p:cNvPr>
          <p:cNvCxnSpPr>
            <a:cxnSpLocks/>
          </p:cNvCxnSpPr>
          <p:nvPr/>
        </p:nvCxnSpPr>
        <p:spPr>
          <a:xfrm>
            <a:off x="4338249" y="262952"/>
            <a:ext cx="0" cy="108308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32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2697060" y="879089"/>
            <a:ext cx="6797880" cy="5446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ロータリークラブを</a:t>
            </a:r>
            <a:endParaRPr kumimoji="1" lang="en-US" altLang="ja-JP" sz="4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見たり聞いたりしたことが</a:t>
            </a:r>
            <a:endParaRPr kumimoji="1" lang="en-US" altLang="ja-JP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ある人は５割を超えるが</a:t>
            </a:r>
            <a:endParaRPr kumimoji="1" lang="en-US" altLang="ja-JP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ロータリーマークは</a:t>
            </a:r>
            <a:endParaRPr kumimoji="1" lang="en-US" altLang="ja-JP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見たことが無いと</a:t>
            </a:r>
            <a:r>
              <a:rPr kumimoji="1" lang="ja-JP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言っている</a:t>
            </a:r>
            <a:endParaRPr kumimoji="1" lang="en-US" altLang="ja-JP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人が</a:t>
            </a:r>
            <a:r>
              <a:rPr kumimoji="1" lang="en-US" altLang="ja-JP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割以上を占めている</a:t>
            </a:r>
            <a:endParaRPr kumimoji="1" lang="en-US" altLang="ja-JP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98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33346D54-D98E-4542-A859-E5DB9E30D5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8101622"/>
              </p:ext>
            </p:extLst>
          </p:nvPr>
        </p:nvGraphicFramePr>
        <p:xfrm>
          <a:off x="1534837" y="705623"/>
          <a:ext cx="9393123" cy="619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1BEF15-7AF7-4D19-8F33-B96B1B941382}"/>
              </a:ext>
            </a:extLst>
          </p:cNvPr>
          <p:cNvSpPr txBox="1"/>
          <p:nvPr/>
        </p:nvSpPr>
        <p:spPr>
          <a:xfrm>
            <a:off x="4589818" y="3417511"/>
            <a:ext cx="30123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ロータリークラブを</a:t>
            </a:r>
            <a:endParaRPr kumimoji="1" lang="en-US" altLang="ja-JP" sz="26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何で知ったか？</a:t>
            </a:r>
            <a:endParaRPr kumimoji="1" lang="en-US" altLang="ja-JP" sz="26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BD18F6-A420-48BC-89C9-724F0F6B4E94}"/>
              </a:ext>
            </a:extLst>
          </p:cNvPr>
          <p:cNvSpPr txBox="1"/>
          <p:nvPr/>
        </p:nvSpPr>
        <p:spPr>
          <a:xfrm>
            <a:off x="9061937" y="6216541"/>
            <a:ext cx="304703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認知度及びイメージ調査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2530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地区実施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ACA9F-97D2-4A43-A2A8-B647A754E994}"/>
              </a:ext>
            </a:extLst>
          </p:cNvPr>
          <p:cNvSpPr txBox="1"/>
          <p:nvPr/>
        </p:nvSpPr>
        <p:spPr>
          <a:xfrm>
            <a:off x="7883672" y="6478151"/>
            <a:ext cx="430832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（インターネット調査　</a:t>
            </a:r>
            <a:r>
              <a:rPr kumimoji="1" lang="en-US" altLang="ja-JP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2020.2</a:t>
            </a:r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サンプル 福島県在住 成人</a:t>
            </a:r>
            <a:r>
              <a:rPr kumimoji="1" lang="en-US" altLang="ja-JP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2,000</a:t>
            </a:r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A7BF6E-86DC-45C7-8E51-F84B9EECC174}"/>
              </a:ext>
            </a:extLst>
          </p:cNvPr>
          <p:cNvSpPr txBox="1"/>
          <p:nvPr/>
        </p:nvSpPr>
        <p:spPr>
          <a:xfrm>
            <a:off x="6394224" y="1552012"/>
            <a:ext cx="21323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知人･友人･家族</a:t>
            </a:r>
            <a:endParaRPr kumimoji="1" lang="en-US" altLang="ja-JP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en-US" altLang="ja-JP" sz="3200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22</a:t>
            </a:r>
            <a:r>
              <a:rPr kumimoji="1" lang="ja-JP" altLang="en-US" sz="2000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(366</a:t>
            </a:r>
            <a:r>
              <a:rPr kumimoji="1" lang="ja-JP" altLang="en-US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solidFill>
                <a:schemeClr val="bg1"/>
              </a:solidFill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DFC891-17D6-4C3E-994F-501E83FED199}"/>
              </a:ext>
            </a:extLst>
          </p:cNvPr>
          <p:cNvSpPr txBox="1"/>
          <p:nvPr/>
        </p:nvSpPr>
        <p:spPr>
          <a:xfrm>
            <a:off x="7210013" y="4636668"/>
            <a:ext cx="16706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新聞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21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(357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AD71734-373A-4EBC-8EA6-3D4DEE80E91A}"/>
              </a:ext>
            </a:extLst>
          </p:cNvPr>
          <p:cNvSpPr txBox="1"/>
          <p:nvPr/>
        </p:nvSpPr>
        <p:spPr>
          <a:xfrm>
            <a:off x="5406468" y="5741895"/>
            <a:ext cx="17219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学校･役所等</a:t>
            </a:r>
            <a:endParaRPr kumimoji="1" lang="en-US" altLang="ja-JP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11</a:t>
            </a:r>
            <a:r>
              <a:rPr kumimoji="1" lang="ja-JP" altLang="en-US" sz="2000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(179</a:t>
            </a:r>
            <a:r>
              <a:rPr kumimoji="1" lang="ja-JP" altLang="en-US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E01C0E2-2127-467C-BD7F-A6CA16FE11D6}"/>
              </a:ext>
            </a:extLst>
          </p:cNvPr>
          <p:cNvSpPr txBox="1"/>
          <p:nvPr/>
        </p:nvSpPr>
        <p:spPr>
          <a:xfrm>
            <a:off x="3799216" y="5025979"/>
            <a:ext cx="17219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テレビ</a:t>
            </a:r>
            <a:endParaRPr kumimoji="1" lang="en-US" altLang="ja-JP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11</a:t>
            </a:r>
            <a:r>
              <a:rPr kumimoji="1" lang="ja-JP" altLang="en-US" sz="2000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(175</a:t>
            </a:r>
            <a:r>
              <a:rPr kumimoji="1" lang="ja-JP" altLang="en-US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solidFill>
                <a:schemeClr val="bg1"/>
              </a:solidFill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B431DE-9124-4688-AC67-7ED737EAA733}"/>
              </a:ext>
            </a:extLst>
          </p:cNvPr>
          <p:cNvSpPr txBox="1"/>
          <p:nvPr/>
        </p:nvSpPr>
        <p:spPr>
          <a:xfrm>
            <a:off x="1815833" y="4134024"/>
            <a:ext cx="24929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実際の活動を</a:t>
            </a:r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目にした</a:t>
            </a:r>
            <a:endParaRPr kumimoji="1" lang="en-US" altLang="ja-JP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　</a:t>
            </a:r>
            <a:r>
              <a:rPr kumimoji="1" lang="en-US" altLang="ja-JP" sz="3200" b="1" spc="-150" dirty="0">
                <a:latin typeface="Arial Black" panose="020B0A04020102020204" pitchFamily="34" charset="0"/>
                <a:ea typeface="メイリオ" panose="020B0604030504040204" pitchFamily="50" charset="-128"/>
              </a:rPr>
              <a:t>8</a:t>
            </a:r>
            <a:r>
              <a:rPr kumimoji="1" lang="ja-JP" altLang="en-US" spc="-15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spc="-150" dirty="0">
                <a:latin typeface="Arial Black" panose="020B0A04020102020204" pitchFamily="34" charset="0"/>
                <a:ea typeface="メイリオ" panose="020B0604030504040204" pitchFamily="50" charset="-128"/>
              </a:rPr>
              <a:t>(135</a:t>
            </a:r>
            <a:r>
              <a:rPr kumimoji="1" lang="ja-JP" altLang="en-US" sz="1400" b="1" spc="-150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spc="-150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spc="-150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07E97EC-3D23-499A-9238-23D09F2E628D}"/>
              </a:ext>
            </a:extLst>
          </p:cNvPr>
          <p:cNvSpPr txBox="1"/>
          <p:nvPr/>
        </p:nvSpPr>
        <p:spPr>
          <a:xfrm>
            <a:off x="869061" y="2867633"/>
            <a:ext cx="1747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看板･屋外サイン </a:t>
            </a:r>
            <a:endParaRPr kumimoji="1" lang="en-US" altLang="ja-JP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  </a:t>
            </a:r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8</a:t>
            </a:r>
            <a:r>
              <a:rPr kumimoji="1" lang="ja-JP" altLang="en-US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(125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6C9979-5C2B-4DC0-AE1A-5502F7E9CEB1}"/>
              </a:ext>
            </a:extLst>
          </p:cNvPr>
          <p:cNvSpPr txBox="1"/>
          <p:nvPr/>
        </p:nvSpPr>
        <p:spPr>
          <a:xfrm>
            <a:off x="1346599" y="1785315"/>
            <a:ext cx="2045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ポスター･チラシ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7</a:t>
            </a:r>
            <a:r>
              <a:rPr kumimoji="1" lang="ja-JP" altLang="en-US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(115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10DFF1A-5884-436E-8F8B-B7ACDEC19963}"/>
              </a:ext>
            </a:extLst>
          </p:cNvPr>
          <p:cNvSpPr txBox="1"/>
          <p:nvPr/>
        </p:nvSpPr>
        <p:spPr>
          <a:xfrm>
            <a:off x="2042639" y="896227"/>
            <a:ext cx="12362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ラジオ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4</a:t>
            </a:r>
            <a:r>
              <a:rPr kumimoji="1" lang="ja-JP" altLang="en-US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(74</a:t>
            </a:r>
            <a:r>
              <a:rPr kumimoji="1" lang="ja-JP" altLang="en-US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sz="1600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0EA0221-D0D9-48C5-BE41-852B2D162F88}"/>
              </a:ext>
            </a:extLst>
          </p:cNvPr>
          <p:cNvSpPr txBox="1"/>
          <p:nvPr/>
        </p:nvSpPr>
        <p:spPr>
          <a:xfrm>
            <a:off x="3045611" y="199855"/>
            <a:ext cx="11673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本･雑誌 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3</a:t>
            </a:r>
            <a:r>
              <a:rPr kumimoji="1" lang="ja-JP" altLang="en-US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(49</a:t>
            </a:r>
            <a:r>
              <a:rPr kumimoji="1" lang="ja-JP" altLang="en-US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sz="1600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6F68860-B4FC-4564-9979-4A95DAF7DA50}"/>
              </a:ext>
            </a:extLst>
          </p:cNvPr>
          <p:cNvSpPr txBox="1"/>
          <p:nvPr/>
        </p:nvSpPr>
        <p:spPr>
          <a:xfrm>
            <a:off x="4717100" y="54192"/>
            <a:ext cx="11673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SNS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等 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1</a:t>
            </a:r>
            <a:r>
              <a:rPr kumimoji="1" lang="ja-JP" altLang="en-US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(24</a:t>
            </a:r>
            <a:r>
              <a:rPr kumimoji="1" lang="ja-JP" altLang="en-US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sz="1600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E5E9D4C-8B35-4745-8551-CE27AE70C234}"/>
              </a:ext>
            </a:extLst>
          </p:cNvPr>
          <p:cNvSpPr txBox="1"/>
          <p:nvPr/>
        </p:nvSpPr>
        <p:spPr>
          <a:xfrm>
            <a:off x="6641086" y="161477"/>
            <a:ext cx="16385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ホームページ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0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  </a:t>
            </a:r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1</a:t>
            </a:r>
            <a:r>
              <a:rPr kumimoji="1" lang="ja-JP" altLang="en-US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(21</a:t>
            </a:r>
            <a:r>
              <a:rPr kumimoji="1" lang="ja-JP" altLang="en-US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sz="1600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38" name="コネクタ: カギ線 37">
            <a:extLst>
              <a:ext uri="{FF2B5EF4-FFF2-40B4-BE49-F238E27FC236}">
                <a16:creationId xmlns:a16="http://schemas.microsoft.com/office/drawing/2014/main" id="{9AA9060C-68C4-46A8-BF2B-C5D1A10DADDE}"/>
              </a:ext>
            </a:extLst>
          </p:cNvPr>
          <p:cNvCxnSpPr>
            <a:cxnSpLocks/>
          </p:cNvCxnSpPr>
          <p:nvPr/>
        </p:nvCxnSpPr>
        <p:spPr>
          <a:xfrm>
            <a:off x="3126201" y="1247503"/>
            <a:ext cx="1602312" cy="250711"/>
          </a:xfrm>
          <a:prstGeom prst="bentConnector3">
            <a:avLst>
              <a:gd name="adj1" fmla="val 9934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コネクタ: カギ線 55">
            <a:extLst>
              <a:ext uri="{FF2B5EF4-FFF2-40B4-BE49-F238E27FC236}">
                <a16:creationId xmlns:a16="http://schemas.microsoft.com/office/drawing/2014/main" id="{D17D2C12-F2D9-4B13-B664-67F5194516B2}"/>
              </a:ext>
            </a:extLst>
          </p:cNvPr>
          <p:cNvCxnSpPr>
            <a:cxnSpLocks/>
          </p:cNvCxnSpPr>
          <p:nvPr/>
        </p:nvCxnSpPr>
        <p:spPr>
          <a:xfrm>
            <a:off x="4000095" y="551359"/>
            <a:ext cx="1497970" cy="492828"/>
          </a:xfrm>
          <a:prstGeom prst="bentConnector3">
            <a:avLst>
              <a:gd name="adj1" fmla="val 4491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5B976A37-AB25-4366-884C-AF1357A494E2}"/>
              </a:ext>
            </a:extLst>
          </p:cNvPr>
          <p:cNvCxnSpPr>
            <a:cxnSpLocks/>
          </p:cNvCxnSpPr>
          <p:nvPr/>
        </p:nvCxnSpPr>
        <p:spPr>
          <a:xfrm>
            <a:off x="3278875" y="1980909"/>
            <a:ext cx="934043" cy="100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コネクタ: カギ線 30">
            <a:extLst>
              <a:ext uri="{FF2B5EF4-FFF2-40B4-BE49-F238E27FC236}">
                <a16:creationId xmlns:a16="http://schemas.microsoft.com/office/drawing/2014/main" id="{2DF1684E-F713-4BCE-8A5D-4AE3D5631A0A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48578" y="592363"/>
            <a:ext cx="703583" cy="323603"/>
          </a:xfrm>
          <a:prstGeom prst="bentConnector3">
            <a:avLst>
              <a:gd name="adj1" fmla="val 104151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653AD35-1882-4DDF-AA4F-7E30CA7ED4B1}"/>
              </a:ext>
            </a:extLst>
          </p:cNvPr>
          <p:cNvSpPr txBox="1"/>
          <p:nvPr/>
        </p:nvSpPr>
        <p:spPr>
          <a:xfrm>
            <a:off x="8623917" y="300410"/>
            <a:ext cx="331533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3.</a:t>
            </a:r>
            <a:r>
              <a:rPr kumimoji="1" lang="ja-JP" altLang="en-US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ロータリークラブを</a:t>
            </a:r>
            <a:endParaRPr kumimoji="1" lang="en-US" altLang="ja-JP" sz="26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何で知ったか？</a:t>
            </a:r>
            <a:endParaRPr kumimoji="1" lang="en-US" altLang="ja-JP" sz="26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600" dirty="0"/>
              <a:t>調査対象者</a:t>
            </a:r>
            <a:r>
              <a:rPr kumimoji="1" lang="en-US" altLang="ja-JP" sz="1600" dirty="0"/>
              <a:t>1647</a:t>
            </a:r>
            <a:r>
              <a:rPr kumimoji="1" lang="ja-JP" altLang="en-US" sz="1600" dirty="0"/>
              <a:t>名</a:t>
            </a:r>
          </a:p>
        </p:txBody>
      </p:sp>
      <p:cxnSp>
        <p:nvCxnSpPr>
          <p:cNvPr id="35" name="コネクタ: カギ線 34">
            <a:extLst>
              <a:ext uri="{FF2B5EF4-FFF2-40B4-BE49-F238E27FC236}">
                <a16:creationId xmlns:a16="http://schemas.microsoft.com/office/drawing/2014/main" id="{79EA834E-6D1F-438C-ABBB-376B3BB7766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09714" y="478350"/>
            <a:ext cx="655287" cy="266351"/>
          </a:xfrm>
          <a:prstGeom prst="bentConnector3">
            <a:avLst>
              <a:gd name="adj1" fmla="val 203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E1151ED3-5D79-4D59-A833-2F038218491B}"/>
              </a:ext>
            </a:extLst>
          </p:cNvPr>
          <p:cNvCxnSpPr>
            <a:cxnSpLocks/>
          </p:cNvCxnSpPr>
          <p:nvPr/>
        </p:nvCxnSpPr>
        <p:spPr>
          <a:xfrm>
            <a:off x="2424236" y="3222371"/>
            <a:ext cx="934043" cy="100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9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-30759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872455" y="979758"/>
            <a:ext cx="11006356" cy="51693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ロータリークラブを</a:t>
            </a:r>
            <a:r>
              <a:rPr kumimoji="1"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知るきっかけは、</a:t>
            </a:r>
            <a:endParaRPr kumimoji="1" lang="en-US" altLang="ja-JP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テレビ・新聞などのマスコミが多いが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意外と友知人や家族からが多いことが分かる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逆に我々がもっと力を入れなければと思っている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SNS</a:t>
            </a: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やホームページは本当に少なく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これから力を入れて行けばよいのか悩む所である。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1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33346D54-D98E-4542-A859-E5DB9E30D5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621766"/>
              </p:ext>
            </p:extLst>
          </p:nvPr>
        </p:nvGraphicFramePr>
        <p:xfrm>
          <a:off x="1542101" y="132540"/>
          <a:ext cx="9393123" cy="619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1BEF15-7AF7-4D19-8F33-B96B1B941382}"/>
              </a:ext>
            </a:extLst>
          </p:cNvPr>
          <p:cNvSpPr txBox="1"/>
          <p:nvPr/>
        </p:nvSpPr>
        <p:spPr>
          <a:xfrm>
            <a:off x="4462161" y="2744140"/>
            <a:ext cx="332655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ロータリーはどんな</a:t>
            </a:r>
            <a:endParaRPr kumimoji="1" lang="en-US" altLang="ja-JP" sz="26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ことをしている団体？</a:t>
            </a:r>
            <a:endParaRPr kumimoji="1" lang="en-US" altLang="ja-JP" sz="26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600" dirty="0"/>
              <a:t>調査対象者</a:t>
            </a:r>
            <a:r>
              <a:rPr kumimoji="1" lang="en-US" altLang="ja-JP" sz="1600" dirty="0"/>
              <a:t>3179</a:t>
            </a:r>
            <a:r>
              <a:rPr kumimoji="1" lang="ja-JP" altLang="en-US" sz="1600" dirty="0"/>
              <a:t>名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BD18F6-A420-48BC-89C9-724F0F6B4E94}"/>
              </a:ext>
            </a:extLst>
          </p:cNvPr>
          <p:cNvSpPr txBox="1"/>
          <p:nvPr/>
        </p:nvSpPr>
        <p:spPr>
          <a:xfrm>
            <a:off x="9083076" y="6243387"/>
            <a:ext cx="304703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認知度及びイメージ調査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2530</a:t>
            </a:r>
            <a:r>
              <a:rPr kumimoji="1"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地区実施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ACA9F-97D2-4A43-A2A8-B647A754E994}"/>
              </a:ext>
            </a:extLst>
          </p:cNvPr>
          <p:cNvSpPr txBox="1"/>
          <p:nvPr/>
        </p:nvSpPr>
        <p:spPr>
          <a:xfrm>
            <a:off x="7962961" y="6481305"/>
            <a:ext cx="430832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（インターネット調査　</a:t>
            </a:r>
            <a:r>
              <a:rPr kumimoji="1" lang="en-US" altLang="ja-JP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2020.2</a:t>
            </a:r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サンプル 福島県在住 成人</a:t>
            </a:r>
            <a:r>
              <a:rPr kumimoji="1" lang="en-US" altLang="ja-JP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2,000</a:t>
            </a:r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A7BF6E-86DC-45C7-8E51-F84B9EECC174}"/>
              </a:ext>
            </a:extLst>
          </p:cNvPr>
          <p:cNvSpPr txBox="1"/>
          <p:nvPr/>
        </p:nvSpPr>
        <p:spPr>
          <a:xfrm>
            <a:off x="6117754" y="737475"/>
            <a:ext cx="21836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地域の社会奉仕</a:t>
            </a:r>
            <a:endParaRPr kumimoji="1" lang="en-US" altLang="ja-JP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ボランティア</a:t>
            </a:r>
            <a:endParaRPr kumimoji="1" lang="en-US" altLang="ja-JP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en-US" altLang="ja-JP" sz="3200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17</a:t>
            </a:r>
            <a:r>
              <a:rPr kumimoji="1" lang="ja-JP" altLang="en-US" sz="2000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(552</a:t>
            </a:r>
            <a:r>
              <a:rPr kumimoji="1" lang="ja-JP" altLang="en-US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solidFill>
                  <a:schemeClr val="bg1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solidFill>
                <a:schemeClr val="bg1"/>
              </a:solidFill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DFC891-17D6-4C3E-994F-501E83FED199}"/>
              </a:ext>
            </a:extLst>
          </p:cNvPr>
          <p:cNvSpPr txBox="1"/>
          <p:nvPr/>
        </p:nvSpPr>
        <p:spPr>
          <a:xfrm>
            <a:off x="7242619" y="4478579"/>
            <a:ext cx="2492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会員の職業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を通じた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sz="20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地域貢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献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solidFill>
                  <a:schemeClr val="accent6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21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(357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AD71734-373A-4EBC-8EA6-3D4DEE80E91A}"/>
              </a:ext>
            </a:extLst>
          </p:cNvPr>
          <p:cNvSpPr txBox="1"/>
          <p:nvPr/>
        </p:nvSpPr>
        <p:spPr>
          <a:xfrm>
            <a:off x="6252122" y="5559823"/>
            <a:ext cx="156966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地域の</a:t>
            </a:r>
            <a:endParaRPr kumimoji="1" lang="en-US" altLang="ja-JP" b="1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リー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ダー育成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7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(221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E01C0E2-2127-467C-BD7F-A6CA16FE11D6}"/>
              </a:ext>
            </a:extLst>
          </p:cNvPr>
          <p:cNvSpPr txBox="1"/>
          <p:nvPr/>
        </p:nvSpPr>
        <p:spPr>
          <a:xfrm>
            <a:off x="4924992" y="5551138"/>
            <a:ext cx="13962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国際支援と</a:t>
            </a:r>
            <a:endParaRPr kumimoji="1" lang="en-US" altLang="ja-JP" b="1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国際交流</a:t>
            </a:r>
            <a:endParaRPr kumimoji="1" lang="en-US" altLang="ja-JP" b="1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7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(205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B431DE-9124-4688-AC67-7ED737EAA733}"/>
              </a:ext>
            </a:extLst>
          </p:cNvPr>
          <p:cNvSpPr txBox="1"/>
          <p:nvPr/>
        </p:nvSpPr>
        <p:spPr>
          <a:xfrm>
            <a:off x="2410124" y="5865869"/>
            <a:ext cx="18004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様々な募金活動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8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(135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6C9979-5C2B-4DC0-AE1A-5502F7E9CEB1}"/>
              </a:ext>
            </a:extLst>
          </p:cNvPr>
          <p:cNvSpPr txBox="1"/>
          <p:nvPr/>
        </p:nvSpPr>
        <p:spPr>
          <a:xfrm>
            <a:off x="516812" y="4047692"/>
            <a:ext cx="19136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疾病予防と根絶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1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(30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6F68860-B4FC-4564-9979-4A95DAF7DA50}"/>
              </a:ext>
            </a:extLst>
          </p:cNvPr>
          <p:cNvSpPr txBox="1"/>
          <p:nvPr/>
        </p:nvSpPr>
        <p:spPr>
          <a:xfrm>
            <a:off x="929687" y="2979940"/>
            <a:ext cx="15007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その他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0.2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(7</a:t>
            </a:r>
            <a:r>
              <a:rPr kumimoji="1" lang="ja-JP" altLang="en-US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sz="1600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E5E9D4C-8B35-4745-8551-CE27AE70C234}"/>
              </a:ext>
            </a:extLst>
          </p:cNvPr>
          <p:cNvSpPr txBox="1"/>
          <p:nvPr/>
        </p:nvSpPr>
        <p:spPr>
          <a:xfrm>
            <a:off x="697027" y="5104614"/>
            <a:ext cx="180049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交換留学などの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青少年育成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0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 </a:t>
            </a:r>
            <a:r>
              <a:rPr kumimoji="1" lang="en-US" altLang="ja-JP" sz="3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 6</a:t>
            </a:r>
            <a:r>
              <a:rPr kumimoji="1" lang="ja-JP" altLang="en-US" sz="2000" dirty="0"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(191</a:t>
            </a:r>
            <a:r>
              <a:rPr kumimoji="1" lang="ja-JP" altLang="en-US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r>
              <a:rPr kumimoji="1" lang="ja-JP" altLang="en-US" sz="12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　</a:t>
            </a:r>
            <a:endParaRPr kumimoji="1" lang="en-US" altLang="ja-JP" sz="1600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10C17A3-7DD7-4152-B2BE-AEC7C6129DFF}"/>
              </a:ext>
            </a:extLst>
          </p:cNvPr>
          <p:cNvSpPr txBox="1"/>
          <p:nvPr/>
        </p:nvSpPr>
        <p:spPr>
          <a:xfrm>
            <a:off x="3477143" y="1798773"/>
            <a:ext cx="1569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全く知らない</a:t>
            </a:r>
            <a:endParaRPr kumimoji="1" lang="en-US" altLang="ja-JP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002060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 </a:t>
            </a:r>
            <a:r>
              <a:rPr kumimoji="1" lang="en-US" altLang="ja-JP" sz="3200" b="1" dirty="0">
                <a:solidFill>
                  <a:srgbClr val="002060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32</a:t>
            </a:r>
            <a:r>
              <a:rPr kumimoji="1" lang="ja-JP" altLang="en-US" sz="2000" dirty="0">
                <a:solidFill>
                  <a:srgbClr val="002060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％</a:t>
            </a:r>
            <a:endParaRPr kumimoji="1" lang="en-US" altLang="ja-JP" sz="2000" dirty="0">
              <a:solidFill>
                <a:srgbClr val="002060"/>
              </a:solidFill>
              <a:latin typeface="Arial Black" panose="020B0A04020102020204" pitchFamily="34" charset="0"/>
              <a:ea typeface="メイリオ" panose="020B0604030504040204" pitchFamily="50" charset="-128"/>
            </a:endParaRPr>
          </a:p>
          <a:p>
            <a:r>
              <a:rPr kumimoji="1" lang="en-US" altLang="ja-JP" sz="1400" b="1" dirty="0">
                <a:solidFill>
                  <a:srgbClr val="002060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(1020</a:t>
            </a:r>
            <a:r>
              <a:rPr kumimoji="1" lang="ja-JP" altLang="en-US" sz="1400" b="1" dirty="0">
                <a:solidFill>
                  <a:srgbClr val="002060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solidFill>
                  <a:srgbClr val="002060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solidFill>
                <a:srgbClr val="002060"/>
              </a:solidFill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8A69CD-78B4-4477-A4C3-F323B6674F91}"/>
              </a:ext>
            </a:extLst>
          </p:cNvPr>
          <p:cNvSpPr txBox="1"/>
          <p:nvPr/>
        </p:nvSpPr>
        <p:spPr>
          <a:xfrm>
            <a:off x="7699730" y="2734871"/>
            <a:ext cx="26212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会員同士の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親睦･交流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　</a:t>
            </a:r>
            <a:r>
              <a:rPr kumimoji="1" lang="ja-JP" altLang="en-US" sz="2400" b="1" dirty="0">
                <a:solidFill>
                  <a:schemeClr val="accent6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 </a:t>
            </a:r>
            <a:r>
              <a:rPr kumimoji="1" lang="en-US" altLang="ja-JP" sz="3200" b="1" dirty="0">
                <a:solidFill>
                  <a:schemeClr val="accent6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14</a:t>
            </a:r>
            <a:r>
              <a:rPr kumimoji="1" lang="ja-JP" altLang="en-US" sz="2000" dirty="0">
                <a:solidFill>
                  <a:schemeClr val="accent6"/>
                </a:solidFill>
                <a:latin typeface="Arial Black" panose="020B0A04020102020204" pitchFamily="34" charset="0"/>
                <a:ea typeface="メイリオ" panose="020B0604030504040204" pitchFamily="50" charset="-128"/>
              </a:rPr>
              <a:t>％ 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(439</a:t>
            </a:r>
            <a:r>
              <a:rPr kumimoji="1" lang="ja-JP" altLang="en-US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人</a:t>
            </a:r>
            <a:r>
              <a:rPr kumimoji="1" lang="en-US" altLang="ja-JP" sz="1400" b="1" dirty="0">
                <a:latin typeface="Arial Black" panose="020B0A04020102020204" pitchFamily="34" charset="0"/>
                <a:ea typeface="メイリオ" panose="020B0604030504040204" pitchFamily="50" charset="-128"/>
              </a:rPr>
              <a:t>)</a:t>
            </a:r>
            <a:endParaRPr kumimoji="1" lang="en-US" altLang="ja-JP" b="1" dirty="0">
              <a:latin typeface="Arial Black" panose="020B0A040201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026F609-4022-4796-960D-D52436DD14EB}"/>
              </a:ext>
            </a:extLst>
          </p:cNvPr>
          <p:cNvSpPr txBox="1"/>
          <p:nvPr/>
        </p:nvSpPr>
        <p:spPr>
          <a:xfrm>
            <a:off x="320469" y="348923"/>
            <a:ext cx="332655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4.</a:t>
            </a:r>
            <a:r>
              <a:rPr kumimoji="1" lang="ja-JP" altLang="en-US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ロータリーはどんな</a:t>
            </a:r>
            <a:endParaRPr kumimoji="1" lang="en-US" altLang="ja-JP" sz="26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600" b="1" spc="-1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ことをしている団体？</a:t>
            </a:r>
            <a:endParaRPr kumimoji="1" lang="en-US" altLang="ja-JP" sz="2600" b="1" spc="-1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600" dirty="0"/>
              <a:t>調査対象者</a:t>
            </a:r>
            <a:r>
              <a:rPr kumimoji="1" lang="en-US" altLang="ja-JP" sz="1600" dirty="0"/>
              <a:t>3179</a:t>
            </a:r>
            <a:r>
              <a:rPr kumimoji="1" lang="ja-JP" altLang="en-US" sz="1600" dirty="0"/>
              <a:t>名</a:t>
            </a:r>
          </a:p>
        </p:txBody>
      </p:sp>
      <p:cxnSp>
        <p:nvCxnSpPr>
          <p:cNvPr id="3" name="コネクタ: カギ線 2">
            <a:extLst>
              <a:ext uri="{FF2B5EF4-FFF2-40B4-BE49-F238E27FC236}">
                <a16:creationId xmlns:a16="http://schemas.microsoft.com/office/drawing/2014/main" id="{7491FB66-5332-43B2-B641-D6177697906F}"/>
              </a:ext>
            </a:extLst>
          </p:cNvPr>
          <p:cNvCxnSpPr>
            <a:cxnSpLocks/>
          </p:cNvCxnSpPr>
          <p:nvPr/>
        </p:nvCxnSpPr>
        <p:spPr>
          <a:xfrm>
            <a:off x="2430419" y="3627423"/>
            <a:ext cx="1063010" cy="851156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コネクタ: カギ線 25">
            <a:extLst>
              <a:ext uri="{FF2B5EF4-FFF2-40B4-BE49-F238E27FC236}">
                <a16:creationId xmlns:a16="http://schemas.microsoft.com/office/drawing/2014/main" id="{24243187-15B9-4B82-85F8-99E90656FA16}"/>
              </a:ext>
            </a:extLst>
          </p:cNvPr>
          <p:cNvCxnSpPr>
            <a:cxnSpLocks/>
          </p:cNvCxnSpPr>
          <p:nvPr/>
        </p:nvCxnSpPr>
        <p:spPr>
          <a:xfrm>
            <a:off x="1985715" y="4492279"/>
            <a:ext cx="1575622" cy="109378"/>
          </a:xfrm>
          <a:prstGeom prst="bentConnector3">
            <a:avLst>
              <a:gd name="adj1" fmla="val 1856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D5C1DB62-0828-420A-ABAB-C54975E682A0}"/>
              </a:ext>
            </a:extLst>
          </p:cNvPr>
          <p:cNvCxnSpPr>
            <a:cxnSpLocks/>
          </p:cNvCxnSpPr>
          <p:nvPr/>
        </p:nvCxnSpPr>
        <p:spPr>
          <a:xfrm flipV="1">
            <a:off x="2336022" y="4946593"/>
            <a:ext cx="1426353" cy="5114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8AF4587-014C-49C0-BB65-5E8D930AE80E}"/>
              </a:ext>
            </a:extLst>
          </p:cNvPr>
          <p:cNvCxnSpPr>
            <a:cxnSpLocks/>
          </p:cNvCxnSpPr>
          <p:nvPr/>
        </p:nvCxnSpPr>
        <p:spPr>
          <a:xfrm flipV="1">
            <a:off x="4170073" y="5542453"/>
            <a:ext cx="523360" cy="4868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-30759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872455" y="979758"/>
            <a:ext cx="10509920" cy="51693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ロータリークラブの活動について、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社会奉仕活動や</a:t>
            </a:r>
            <a:r>
              <a:rPr kumimoji="1"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国際奉仕活動と思っている人も</a:t>
            </a:r>
            <a:endParaRPr kumimoji="1" lang="en-US" altLang="ja-JP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いるが、やはり単なる親睦団体だと思っている</a:t>
            </a:r>
            <a:endParaRPr kumimoji="1" lang="en-US" altLang="ja-JP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人も多い</a:t>
            </a:r>
            <a:endParaRPr kumimoji="1" lang="en-US" altLang="ja-JP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そして何よりも一番多かったのが、３割を占める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｢</a:t>
            </a:r>
            <a:r>
              <a:rPr kumimoji="1" lang="ja-JP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全く知らない</a:t>
            </a:r>
            <a:r>
              <a:rPr kumimoji="1" lang="en-US" altLang="ja-JP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｣</a:t>
            </a:r>
            <a:r>
              <a:rPr kumimoji="1"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人だったのはショックである</a:t>
            </a:r>
            <a:endParaRPr kumimoji="1" lang="en-US" altLang="ja-JP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5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ユーザー定義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9E2F3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4680</TotalTime>
  <Words>1195</Words>
  <Application>Microsoft Office PowerPoint</Application>
  <PresentationFormat>ワイド画面</PresentationFormat>
  <Paragraphs>237</Paragraphs>
  <Slides>28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6" baseType="lpstr">
      <vt:lpstr>Meiryo UI</vt:lpstr>
      <vt:lpstr>メイリオ</vt:lpstr>
      <vt:lpstr>游ゴシック</vt:lpstr>
      <vt:lpstr>Arial</vt:lpstr>
      <vt:lpstr>Arial Black</vt:lpstr>
      <vt:lpstr>Calibri</vt:lpstr>
      <vt:lpstr>Calibri Light</vt:lpstr>
      <vt:lpstr>Office Theme</vt:lpstr>
      <vt:lpstr>PowerPoint プレゼンテーション</vt:lpstr>
      <vt:lpstr>PowerPoint プレゼンテーション</vt:lpstr>
      <vt:lpstr>PowerPoint プレゼンテーション</vt:lpstr>
      <vt:lpstr>ロータリーの現状　　その１.認知度調査（第2530地区）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公共イメージを向上させるには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ロータリーの現状　　その2.会員の推移</vt:lpstr>
      <vt:lpstr>国際ロータリーの会員増強に対する取組み</vt:lpstr>
      <vt:lpstr>入りやすいロータリークラブ</vt:lpstr>
      <vt:lpstr>入りやすいロータリークラブ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D2830 ガバナー事務所</cp:lastModifiedBy>
  <cp:revision>233</cp:revision>
  <cp:lastPrinted>2019-12-04T20:41:25Z</cp:lastPrinted>
  <dcterms:created xsi:type="dcterms:W3CDTF">2019-11-18T03:22:22Z</dcterms:created>
  <dcterms:modified xsi:type="dcterms:W3CDTF">2021-03-03T00:49:15Z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